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Muli" panose="020B0604020202020204" charset="0"/>
      <p:regular r:id="rId18"/>
    </p:embeddedFont>
    <p:embeddedFont>
      <p:font typeface="Muli Bold" panose="020B0604020202020204" charset="0"/>
      <p:regular r:id="rId19"/>
    </p:embeddedFont>
    <p:embeddedFont>
      <p:font typeface="Muli Bold Italics" panose="020B0604020202020204" charset="0"/>
      <p:regular r:id="rId20"/>
    </p:embeddedFont>
    <p:embeddedFont>
      <p:font typeface="Muli Italics" panose="020B0604020202020204" charset="0"/>
      <p:regular r:id="rId21"/>
    </p:embeddedFont>
    <p:embeddedFont>
      <p:font typeface="Muli Semi-Bold" panose="020B0604020202020204" charset="0"/>
      <p:regular r:id="rId22"/>
    </p:embeddedFont>
    <p:embeddedFont>
      <p:font typeface="Playfair Display 1" panose="020B0604020202020204" charset="0"/>
      <p:regular r:id="rId23"/>
    </p:embeddedFont>
    <p:embeddedFont>
      <p:font typeface="Playfair Display 1 Bold" panose="020B0604020202020204" charset="0"/>
      <p:regular r:id="rId24"/>
    </p:embeddedFont>
    <p:embeddedFont>
      <p:font typeface="Playfair Display 2" panose="020B0604020202020204" charset="0"/>
      <p:regular r:id="rId25"/>
    </p:embeddedFont>
    <p:embeddedFont>
      <p:font typeface="Playfair Display 2 Ultra-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3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hyperlink" Target="https://huggingface.co/datasets/nateraw/lung-cancer" TargetMode="External"/><Relationship Id="rId3" Type="http://schemas.openxmlformats.org/officeDocument/2006/relationships/hyperlink" Target="https://doi.org/10.24432/C5G020" TargetMode="External"/><Relationship Id="rId7" Type="http://schemas.openxmlformats.org/officeDocument/2006/relationships/hyperlink" Target="https://arxiv.org/abs/1912.12142" TargetMode="External"/><Relationship Id="rId2" Type="http://schemas.openxmlformats.org/officeDocument/2006/relationships/hyperlink" Target="https://doi.org/10.1002/int.22753" TargetMode="External"/><Relationship Id="rId1" Type="http://schemas.openxmlformats.org/officeDocument/2006/relationships/slideLayout" Target="../slideLayouts/slideLayout7.xml"/><Relationship Id="rId6" Type="http://schemas.openxmlformats.org/officeDocument/2006/relationships/hyperlink" Target="https://www.kaggle.com/datasets/sajidsaifi/prostate-cancer" TargetMode="External"/><Relationship Id="rId5" Type="http://schemas.openxmlformats.org/officeDocument/2006/relationships/hyperlink" Target="https://doi.org/10.24432/C5DW2B" TargetMode="External"/><Relationship Id="rId10" Type="http://schemas.openxmlformats.org/officeDocument/2006/relationships/image" Target="../media/image2.svg"/><Relationship Id="rId4" Type="http://schemas.openxmlformats.org/officeDocument/2006/relationships/hyperlink" Target="https://doi.org/10.24432/C52P4X" TargetMode="Externa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580" y="7135703"/>
            <a:ext cx="4377185" cy="725200"/>
            <a:chOff x="0" y="0"/>
            <a:chExt cx="5836246" cy="966933"/>
          </a:xfrm>
        </p:grpSpPr>
        <p:grpSp>
          <p:nvGrpSpPr>
            <p:cNvPr id="3" name="Group 3"/>
            <p:cNvGrpSpPr/>
            <p:nvPr/>
          </p:nvGrpSpPr>
          <p:grpSpPr>
            <a:xfrm>
              <a:off x="0" y="0"/>
              <a:ext cx="5836246" cy="966933"/>
              <a:chOff x="0" y="0"/>
              <a:chExt cx="7791346" cy="1290848"/>
            </a:xfrm>
          </p:grpSpPr>
          <p:sp>
            <p:nvSpPr>
              <p:cNvPr id="4" name="Freeform 4"/>
              <p:cNvSpPr/>
              <p:nvPr/>
            </p:nvSpPr>
            <p:spPr>
              <a:xfrm>
                <a:off x="0" y="0"/>
                <a:ext cx="7791346" cy="1290848"/>
              </a:xfrm>
              <a:custGeom>
                <a:avLst/>
                <a:gdLst/>
                <a:ahLst/>
                <a:cxnLst/>
                <a:rect l="l" t="t" r="r" b="b"/>
                <a:pathLst>
                  <a:path w="7791346" h="1290848">
                    <a:moveTo>
                      <a:pt x="0" y="0"/>
                    </a:moveTo>
                    <a:lnTo>
                      <a:pt x="0" y="1290848"/>
                    </a:lnTo>
                    <a:lnTo>
                      <a:pt x="7791346" y="1290848"/>
                    </a:lnTo>
                    <a:lnTo>
                      <a:pt x="7791346" y="0"/>
                    </a:lnTo>
                    <a:lnTo>
                      <a:pt x="0" y="0"/>
                    </a:lnTo>
                    <a:close/>
                    <a:moveTo>
                      <a:pt x="7730386" y="1229888"/>
                    </a:moveTo>
                    <a:lnTo>
                      <a:pt x="59690" y="1229888"/>
                    </a:lnTo>
                    <a:lnTo>
                      <a:pt x="59690" y="59690"/>
                    </a:lnTo>
                    <a:lnTo>
                      <a:pt x="7730386" y="59690"/>
                    </a:lnTo>
                    <a:lnTo>
                      <a:pt x="7730386" y="1229888"/>
                    </a:lnTo>
                    <a:close/>
                  </a:path>
                </a:pathLst>
              </a:custGeom>
              <a:solidFill>
                <a:srgbClr val="FF68D4"/>
              </a:solidFill>
            </p:spPr>
          </p:sp>
        </p:grpSp>
        <p:sp>
          <p:nvSpPr>
            <p:cNvPr id="5" name="TextBox 5"/>
            <p:cNvSpPr txBox="1"/>
            <p:nvPr/>
          </p:nvSpPr>
          <p:spPr>
            <a:xfrm>
              <a:off x="183382" y="171186"/>
              <a:ext cx="5425907" cy="537633"/>
            </a:xfrm>
            <a:prstGeom prst="rect">
              <a:avLst/>
            </a:prstGeom>
          </p:spPr>
          <p:txBody>
            <a:bodyPr lIns="0" tIns="0" rIns="0" bIns="0" rtlCol="0" anchor="t">
              <a:spAutoFit/>
            </a:bodyPr>
            <a:lstStyle/>
            <a:p>
              <a:pPr algn="just">
                <a:lnSpc>
                  <a:spcPts val="3499"/>
                </a:lnSpc>
              </a:pPr>
              <a:r>
                <a:rPr lang="en-US" sz="2499">
                  <a:solidFill>
                    <a:srgbClr val="000000"/>
                  </a:solidFill>
                  <a:latin typeface="Muli Semi-Bold"/>
                </a:rPr>
                <a:t>Presented by: </a:t>
              </a:r>
              <a:r>
                <a:rPr lang="en-US" sz="2499">
                  <a:solidFill>
                    <a:srgbClr val="000000"/>
                  </a:solidFill>
                  <a:latin typeface="Muli"/>
                </a:rPr>
                <a:t>Group 15</a:t>
              </a:r>
            </a:p>
          </p:txBody>
        </p:sp>
      </p:grpSp>
      <p:sp>
        <p:nvSpPr>
          <p:cNvPr id="6" name="Freeform 6"/>
          <p:cNvSpPr/>
          <p:nvPr/>
        </p:nvSpPr>
        <p:spPr>
          <a:xfrm>
            <a:off x="9677400" y="-4838700"/>
            <a:ext cx="11432615" cy="11411829"/>
          </a:xfrm>
          <a:custGeom>
            <a:avLst/>
            <a:gdLst/>
            <a:ahLst/>
            <a:cxnLst/>
            <a:rect l="l" t="t" r="r" b="b"/>
            <a:pathLst>
              <a:path w="11432615" h="11411829">
                <a:moveTo>
                  <a:pt x="0" y="0"/>
                </a:moveTo>
                <a:lnTo>
                  <a:pt x="11432616" y="0"/>
                </a:lnTo>
                <a:lnTo>
                  <a:pt x="11432616" y="11411829"/>
                </a:lnTo>
                <a:lnTo>
                  <a:pt x="0" y="114118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573580" y="1401901"/>
            <a:ext cx="4377185" cy="1750874"/>
          </a:xfrm>
          <a:custGeom>
            <a:avLst/>
            <a:gdLst/>
            <a:ahLst/>
            <a:cxnLst/>
            <a:rect l="l" t="t" r="r" b="b"/>
            <a:pathLst>
              <a:path w="4377185" h="1750874">
                <a:moveTo>
                  <a:pt x="0" y="0"/>
                </a:moveTo>
                <a:lnTo>
                  <a:pt x="4377184" y="0"/>
                </a:lnTo>
                <a:lnTo>
                  <a:pt x="4377184" y="1750874"/>
                </a:lnTo>
                <a:lnTo>
                  <a:pt x="0" y="1750874"/>
                </a:lnTo>
                <a:lnTo>
                  <a:pt x="0" y="0"/>
                </a:lnTo>
                <a:close/>
              </a:path>
            </a:pathLst>
          </a:custGeom>
          <a:blipFill>
            <a:blip r:embed="rId4"/>
            <a:stretch>
              <a:fillRect/>
            </a:stretch>
          </a:blipFill>
        </p:spPr>
      </p:sp>
      <p:sp>
        <p:nvSpPr>
          <p:cNvPr id="8" name="TextBox 8"/>
          <p:cNvSpPr txBox="1"/>
          <p:nvPr/>
        </p:nvSpPr>
        <p:spPr>
          <a:xfrm>
            <a:off x="1711117" y="3009900"/>
            <a:ext cx="9566483" cy="3693319"/>
          </a:xfrm>
          <a:prstGeom prst="rect">
            <a:avLst/>
          </a:prstGeom>
        </p:spPr>
        <p:txBody>
          <a:bodyPr wrap="square" lIns="0" tIns="0" rIns="0" bIns="0" rtlCol="0" anchor="t">
            <a:spAutoFit/>
          </a:bodyPr>
          <a:lstStyle/>
          <a:p>
            <a:pPr>
              <a:lnSpc>
                <a:spcPts val="9600"/>
              </a:lnSpc>
            </a:pPr>
            <a:r>
              <a:rPr lang="en-US" sz="8000" dirty="0">
                <a:solidFill>
                  <a:srgbClr val="000000"/>
                </a:solidFill>
                <a:latin typeface="Playfair Display 1 Bold"/>
              </a:rPr>
              <a:t>Digital Transformation in Healthcare</a:t>
            </a:r>
          </a:p>
        </p:txBody>
      </p:sp>
      <p:sp>
        <p:nvSpPr>
          <p:cNvPr id="9" name="TextBox 9"/>
          <p:cNvSpPr txBox="1"/>
          <p:nvPr/>
        </p:nvSpPr>
        <p:spPr>
          <a:xfrm>
            <a:off x="12063540" y="7254568"/>
            <a:ext cx="5733774" cy="1727200"/>
          </a:xfrm>
          <a:prstGeom prst="rect">
            <a:avLst/>
          </a:prstGeom>
        </p:spPr>
        <p:txBody>
          <a:bodyPr lIns="0" tIns="0" rIns="0" bIns="0" rtlCol="0" anchor="t">
            <a:spAutoFit/>
          </a:bodyPr>
          <a:lstStyle/>
          <a:p>
            <a:pPr algn="just">
              <a:lnSpc>
                <a:spcPts val="3499"/>
              </a:lnSpc>
            </a:pPr>
            <a:r>
              <a:rPr lang="en-US" sz="2499">
                <a:solidFill>
                  <a:srgbClr val="000000"/>
                </a:solidFill>
                <a:latin typeface="Muli"/>
              </a:rPr>
              <a:t>Ambarish Tirumalai            (23201747)</a:t>
            </a:r>
          </a:p>
          <a:p>
            <a:pPr algn="just">
              <a:lnSpc>
                <a:spcPts val="3499"/>
              </a:lnSpc>
            </a:pPr>
            <a:r>
              <a:rPr lang="en-US" sz="2499">
                <a:solidFill>
                  <a:srgbClr val="000000"/>
                </a:solidFill>
                <a:latin typeface="Muli"/>
              </a:rPr>
              <a:t>Bishal Ghosh                        (23200342)</a:t>
            </a:r>
          </a:p>
          <a:p>
            <a:pPr algn="just">
              <a:lnSpc>
                <a:spcPts val="3499"/>
              </a:lnSpc>
            </a:pPr>
            <a:r>
              <a:rPr lang="en-US" sz="2499">
                <a:solidFill>
                  <a:srgbClr val="000000"/>
                </a:solidFill>
                <a:latin typeface="Muli"/>
              </a:rPr>
              <a:t>Stebin Sebastian                 (23200018)</a:t>
            </a:r>
          </a:p>
          <a:p>
            <a:pPr algn="just">
              <a:lnSpc>
                <a:spcPts val="3499"/>
              </a:lnSpc>
            </a:pPr>
            <a:r>
              <a:rPr lang="en-US" sz="2499">
                <a:solidFill>
                  <a:srgbClr val="000000"/>
                </a:solidFill>
                <a:latin typeface="Muli"/>
              </a:rPr>
              <a:t>Thapanee Sasuwan            (23201498)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5199" y="2760468"/>
            <a:ext cx="10831683" cy="3532534"/>
          </a:xfrm>
          <a:custGeom>
            <a:avLst/>
            <a:gdLst/>
            <a:ahLst/>
            <a:cxnLst/>
            <a:rect l="l" t="t" r="r" b="b"/>
            <a:pathLst>
              <a:path w="11894356" h="3532534">
                <a:moveTo>
                  <a:pt x="0" y="0"/>
                </a:moveTo>
                <a:lnTo>
                  <a:pt x="11894355" y="0"/>
                </a:lnTo>
                <a:lnTo>
                  <a:pt x="11894355" y="3532534"/>
                </a:lnTo>
                <a:lnTo>
                  <a:pt x="0" y="3532534"/>
                </a:lnTo>
                <a:lnTo>
                  <a:pt x="0" y="0"/>
                </a:lnTo>
                <a:close/>
              </a:path>
            </a:pathLst>
          </a:custGeom>
          <a:blipFill>
            <a:blip r:embed="rId2"/>
            <a:stretch>
              <a:fillRect/>
            </a:stretch>
          </a:blipFill>
        </p:spPr>
      </p:sp>
      <p:graphicFrame>
        <p:nvGraphicFramePr>
          <p:cNvPr id="3" name="Table 3"/>
          <p:cNvGraphicFramePr>
            <a:graphicFrameLocks noGrp="1"/>
          </p:cNvGraphicFramePr>
          <p:nvPr/>
        </p:nvGraphicFramePr>
        <p:xfrm>
          <a:off x="8639962" y="8518615"/>
          <a:ext cx="8342029" cy="1600200"/>
        </p:xfrm>
        <a:graphic>
          <a:graphicData uri="http://schemas.openxmlformats.org/drawingml/2006/table">
            <a:tbl>
              <a:tblPr/>
              <a:tblGrid>
                <a:gridCol w="2214931">
                  <a:extLst>
                    <a:ext uri="{9D8B030D-6E8A-4147-A177-3AD203B41FA5}">
                      <a16:colId xmlns:a16="http://schemas.microsoft.com/office/drawing/2014/main" val="20000"/>
                    </a:ext>
                  </a:extLst>
                </a:gridCol>
                <a:gridCol w="1848063">
                  <a:extLst>
                    <a:ext uri="{9D8B030D-6E8A-4147-A177-3AD203B41FA5}">
                      <a16:colId xmlns:a16="http://schemas.microsoft.com/office/drawing/2014/main" val="20001"/>
                    </a:ext>
                  </a:extLst>
                </a:gridCol>
                <a:gridCol w="2216515">
                  <a:extLst>
                    <a:ext uri="{9D8B030D-6E8A-4147-A177-3AD203B41FA5}">
                      <a16:colId xmlns:a16="http://schemas.microsoft.com/office/drawing/2014/main" val="20002"/>
                    </a:ext>
                  </a:extLst>
                </a:gridCol>
                <a:gridCol w="2062520">
                  <a:extLst>
                    <a:ext uri="{9D8B030D-6E8A-4147-A177-3AD203B41FA5}">
                      <a16:colId xmlns:a16="http://schemas.microsoft.com/office/drawing/2014/main" val="20003"/>
                    </a:ext>
                  </a:extLst>
                </a:gridCol>
              </a:tblGrid>
              <a:tr h="800100">
                <a:tc>
                  <a:txBody>
                    <a:bodyPr/>
                    <a:lstStyle/>
                    <a:p>
                      <a:pPr algn="ctr">
                        <a:lnSpc>
                          <a:spcPts val="2520"/>
                        </a:lnSpc>
                        <a:defRPr/>
                      </a:pPr>
                      <a:r>
                        <a:rPr lang="en-US" sz="1800">
                          <a:solidFill>
                            <a:srgbClr val="000000"/>
                          </a:solidFill>
                          <a:latin typeface="Muli Bold"/>
                        </a:rPr>
                        <a:t>Accuracy</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Recall</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Precision</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F1 score</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00100">
                <a:tc>
                  <a:txBody>
                    <a:bodyPr/>
                    <a:lstStyle/>
                    <a:p>
                      <a:pPr algn="ctr">
                        <a:lnSpc>
                          <a:spcPts val="2520"/>
                        </a:lnSpc>
                        <a:defRPr/>
                      </a:pPr>
                      <a:r>
                        <a:rPr lang="en-US" sz="1800">
                          <a:solidFill>
                            <a:srgbClr val="000000"/>
                          </a:solidFill>
                          <a:latin typeface="Muli"/>
                        </a:rPr>
                        <a:t>80%</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68D4"/>
                    </a:solidFill>
                  </a:tcPr>
                </a:tc>
                <a:tc>
                  <a:txBody>
                    <a:bodyPr/>
                    <a:lstStyle/>
                    <a:p>
                      <a:pPr algn="ctr">
                        <a:lnSpc>
                          <a:spcPts val="2520"/>
                        </a:lnSpc>
                        <a:defRPr/>
                      </a:pPr>
                      <a:r>
                        <a:rPr lang="en-US" sz="1800">
                          <a:solidFill>
                            <a:srgbClr val="000000"/>
                          </a:solidFill>
                          <a:latin typeface="Muli"/>
                        </a:rPr>
                        <a:t>0.9375</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0.8333</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0.8824</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4" name="Freeform 4"/>
          <p:cNvSpPr/>
          <p:nvPr/>
        </p:nvSpPr>
        <p:spPr>
          <a:xfrm>
            <a:off x="141118" y="4305301"/>
            <a:ext cx="5803012" cy="4165690"/>
          </a:xfrm>
          <a:custGeom>
            <a:avLst/>
            <a:gdLst/>
            <a:ahLst/>
            <a:cxnLst/>
            <a:rect l="l" t="t" r="r" b="b"/>
            <a:pathLst>
              <a:path w="5410730" h="3833769">
                <a:moveTo>
                  <a:pt x="0" y="0"/>
                </a:moveTo>
                <a:lnTo>
                  <a:pt x="5410730" y="0"/>
                </a:lnTo>
                <a:lnTo>
                  <a:pt x="5410730" y="3833769"/>
                </a:lnTo>
                <a:lnTo>
                  <a:pt x="0" y="3833769"/>
                </a:lnTo>
                <a:lnTo>
                  <a:pt x="0" y="0"/>
                </a:lnTo>
                <a:close/>
              </a:path>
            </a:pathLst>
          </a:custGeom>
          <a:blipFill>
            <a:blip r:embed="rId3"/>
            <a:stretch>
              <a:fillRect/>
            </a:stretch>
          </a:blipFill>
        </p:spPr>
      </p:sp>
      <p:sp>
        <p:nvSpPr>
          <p:cNvPr id="5" name="TextBox 5"/>
          <p:cNvSpPr txBox="1"/>
          <p:nvPr/>
        </p:nvSpPr>
        <p:spPr>
          <a:xfrm>
            <a:off x="304800" y="153754"/>
            <a:ext cx="7334943" cy="1846659"/>
          </a:xfrm>
          <a:prstGeom prst="rect">
            <a:avLst/>
          </a:prstGeom>
        </p:spPr>
        <p:txBody>
          <a:bodyPr wrap="square" lIns="0" tIns="0" rIns="0" bIns="0" rtlCol="0" anchor="t">
            <a:spAutoFit/>
          </a:bodyPr>
          <a:lstStyle/>
          <a:p>
            <a:pPr>
              <a:lnSpc>
                <a:spcPts val="7200"/>
              </a:lnSpc>
            </a:pPr>
            <a:r>
              <a:rPr lang="en-US" sz="6000" dirty="0">
                <a:solidFill>
                  <a:srgbClr val="000000"/>
                </a:solidFill>
                <a:latin typeface="Playfair Display 1 Bold"/>
              </a:rPr>
              <a:t>Cancers - </a:t>
            </a:r>
            <a:r>
              <a:rPr lang="en-US" sz="6000" dirty="0">
                <a:solidFill>
                  <a:srgbClr val="000000"/>
                </a:solidFill>
                <a:latin typeface="Playfair Display 1"/>
              </a:rPr>
              <a:t>PROSTATE CANCER</a:t>
            </a:r>
          </a:p>
        </p:txBody>
      </p:sp>
      <p:sp>
        <p:nvSpPr>
          <p:cNvPr id="6" name="TextBox 6"/>
          <p:cNvSpPr txBox="1"/>
          <p:nvPr/>
        </p:nvSpPr>
        <p:spPr>
          <a:xfrm>
            <a:off x="8362653" y="278770"/>
            <a:ext cx="8896647" cy="2172970"/>
          </a:xfrm>
          <a:prstGeom prst="rect">
            <a:avLst/>
          </a:prstGeom>
        </p:spPr>
        <p:txBody>
          <a:bodyPr lIns="0" tIns="0" rIns="0" bIns="0" rtlCol="0" anchor="t">
            <a:spAutoFit/>
          </a:bodyPr>
          <a:lstStyle/>
          <a:p>
            <a:pPr>
              <a:lnSpc>
                <a:spcPts val="3359"/>
              </a:lnSpc>
            </a:pPr>
            <a:r>
              <a:rPr lang="en-US" sz="2400">
                <a:solidFill>
                  <a:srgbClr val="000000"/>
                </a:solidFill>
                <a:latin typeface="Muli Bold"/>
              </a:rPr>
              <a:t>Model Selection</a:t>
            </a:r>
          </a:p>
          <a:p>
            <a:pPr>
              <a:lnSpc>
                <a:spcPts val="2799"/>
              </a:lnSpc>
            </a:pPr>
            <a:r>
              <a:rPr lang="en-US" sz="1999">
                <a:solidFill>
                  <a:srgbClr val="BD2934"/>
                </a:solidFill>
                <a:latin typeface="Muli Bold"/>
              </a:rPr>
              <a:t>Artificial Neural Networks (ANN)</a:t>
            </a:r>
            <a:r>
              <a:rPr lang="en-US" sz="1999">
                <a:solidFill>
                  <a:srgbClr val="000000"/>
                </a:solidFill>
                <a:latin typeface="Muli"/>
              </a:rPr>
              <a:t> are good at identifying complex patterns and relationships between features, which can then be generalised on an unseen dataset after training the model. It can adapt to the data provided, optimizing the weights to improve performance.</a:t>
            </a:r>
          </a:p>
          <a:p>
            <a:pPr>
              <a:lnSpc>
                <a:spcPts val="2799"/>
              </a:lnSpc>
              <a:spcBef>
                <a:spcPct val="0"/>
              </a:spcBef>
            </a:pPr>
            <a:endParaRPr lang="en-US" sz="1999">
              <a:solidFill>
                <a:srgbClr val="000000"/>
              </a:solidFill>
              <a:latin typeface="Muli"/>
            </a:endParaRPr>
          </a:p>
        </p:txBody>
      </p:sp>
      <p:sp>
        <p:nvSpPr>
          <p:cNvPr id="7" name="TextBox 7"/>
          <p:cNvSpPr txBox="1"/>
          <p:nvPr/>
        </p:nvSpPr>
        <p:spPr>
          <a:xfrm>
            <a:off x="8362653" y="6554106"/>
            <a:ext cx="8896647" cy="2172970"/>
          </a:xfrm>
          <a:prstGeom prst="rect">
            <a:avLst/>
          </a:prstGeom>
        </p:spPr>
        <p:txBody>
          <a:bodyPr lIns="0" tIns="0" rIns="0" bIns="0" rtlCol="0" anchor="t">
            <a:spAutoFit/>
          </a:bodyPr>
          <a:lstStyle/>
          <a:p>
            <a:pPr>
              <a:lnSpc>
                <a:spcPts val="3359"/>
              </a:lnSpc>
            </a:pPr>
            <a:r>
              <a:rPr lang="en-US" sz="2400">
                <a:solidFill>
                  <a:srgbClr val="000000"/>
                </a:solidFill>
                <a:latin typeface="Muli Bold"/>
              </a:rPr>
              <a:t>Evaluation</a:t>
            </a:r>
          </a:p>
          <a:p>
            <a:pPr>
              <a:lnSpc>
                <a:spcPts val="2800"/>
              </a:lnSpc>
            </a:pPr>
            <a:r>
              <a:rPr lang="en-US" sz="2000">
                <a:solidFill>
                  <a:srgbClr val="000000"/>
                </a:solidFill>
                <a:latin typeface="Muli"/>
              </a:rPr>
              <a:t>To assess performance, the trained model was evaluated on a test set through a </a:t>
            </a:r>
            <a:r>
              <a:rPr lang="en-US" sz="2000">
                <a:solidFill>
                  <a:srgbClr val="BD2934"/>
                </a:solidFill>
                <a:latin typeface="Muli Bold"/>
              </a:rPr>
              <a:t>confusion matrix</a:t>
            </a:r>
            <a:r>
              <a:rPr lang="en-US" sz="2000">
                <a:solidFill>
                  <a:srgbClr val="000000"/>
                </a:solidFill>
                <a:latin typeface="Muli"/>
              </a:rPr>
              <a:t>, achieving an accuracy of around </a:t>
            </a:r>
            <a:r>
              <a:rPr lang="en-US" sz="2000">
                <a:solidFill>
                  <a:srgbClr val="BD2934"/>
                </a:solidFill>
                <a:latin typeface="Muli Bold"/>
              </a:rPr>
              <a:t>80%,</a:t>
            </a:r>
            <a:r>
              <a:rPr lang="en-US" sz="2000">
                <a:solidFill>
                  <a:srgbClr val="000000"/>
                </a:solidFill>
                <a:latin typeface="Muli"/>
              </a:rPr>
              <a:t> and a recall value of around </a:t>
            </a:r>
            <a:r>
              <a:rPr lang="en-US" sz="2000">
                <a:solidFill>
                  <a:srgbClr val="BD2934"/>
                </a:solidFill>
                <a:latin typeface="Muli Bold"/>
              </a:rPr>
              <a:t>93.75%.</a:t>
            </a:r>
            <a:r>
              <a:rPr lang="en-US" sz="2000">
                <a:solidFill>
                  <a:srgbClr val="FF68D4"/>
                </a:solidFill>
                <a:latin typeface="Muli"/>
              </a:rPr>
              <a:t> </a:t>
            </a:r>
            <a:r>
              <a:rPr lang="en-US" sz="2000">
                <a:solidFill>
                  <a:srgbClr val="000000"/>
                </a:solidFill>
                <a:latin typeface="Muli"/>
              </a:rPr>
              <a:t>This indicates the model effectively classified most cases.</a:t>
            </a:r>
          </a:p>
          <a:p>
            <a:pPr>
              <a:lnSpc>
                <a:spcPts val="2800"/>
              </a:lnSpc>
              <a:spcBef>
                <a:spcPct val="0"/>
              </a:spcBef>
            </a:pPr>
            <a:endParaRPr lang="en-US" sz="2000">
              <a:solidFill>
                <a:srgbClr val="000000"/>
              </a:solidFill>
              <a:latin typeface="Muli"/>
            </a:endParaRPr>
          </a:p>
        </p:txBody>
      </p:sp>
      <p:sp>
        <p:nvSpPr>
          <p:cNvPr id="8" name="TextBox 8"/>
          <p:cNvSpPr txBox="1"/>
          <p:nvPr/>
        </p:nvSpPr>
        <p:spPr>
          <a:xfrm>
            <a:off x="304800" y="2426980"/>
            <a:ext cx="5463722" cy="1282827"/>
          </a:xfrm>
          <a:prstGeom prst="rect">
            <a:avLst/>
          </a:prstGeom>
        </p:spPr>
        <p:txBody>
          <a:bodyPr lIns="0" tIns="0" rIns="0" bIns="0" rtlCol="0" anchor="t">
            <a:spAutoFit/>
          </a:bodyPr>
          <a:lstStyle/>
          <a:p>
            <a:pPr>
              <a:lnSpc>
                <a:spcPts val="3888"/>
              </a:lnSpc>
            </a:pPr>
            <a:r>
              <a:rPr lang="en-US" sz="2400" dirty="0">
                <a:solidFill>
                  <a:srgbClr val="000000"/>
                </a:solidFill>
                <a:latin typeface="Muli Bold"/>
              </a:rPr>
              <a:t>Preprocessing </a:t>
            </a:r>
          </a:p>
          <a:p>
            <a:pPr>
              <a:lnSpc>
                <a:spcPts val="3240"/>
              </a:lnSpc>
            </a:pPr>
            <a:r>
              <a:rPr lang="en-US" sz="2000" dirty="0" err="1">
                <a:solidFill>
                  <a:srgbClr val="BD2934"/>
                </a:solidFill>
                <a:latin typeface="Muli Bold"/>
              </a:rPr>
              <a:t>MinMax</a:t>
            </a:r>
            <a:r>
              <a:rPr lang="en-US" sz="2000" dirty="0">
                <a:solidFill>
                  <a:srgbClr val="BD2934"/>
                </a:solidFill>
                <a:latin typeface="Muli Bold"/>
              </a:rPr>
              <a:t> Scaler</a:t>
            </a:r>
            <a:r>
              <a:rPr lang="en-US" sz="2000" dirty="0">
                <a:solidFill>
                  <a:srgbClr val="000000"/>
                </a:solidFill>
                <a:latin typeface="Muli"/>
              </a:rPr>
              <a:t> is used where the features are transformed into a given range</a:t>
            </a:r>
          </a:p>
        </p:txBody>
      </p:sp>
      <p:sp>
        <p:nvSpPr>
          <p:cNvPr id="11" name="Freeform 3">
            <a:extLst>
              <a:ext uri="{FF2B5EF4-FFF2-40B4-BE49-F238E27FC236}">
                <a16:creationId xmlns:a16="http://schemas.microsoft.com/office/drawing/2014/main" id="{628EEDD9-A2D5-EF79-258A-A8B7814A02E7}"/>
              </a:ext>
            </a:extLst>
          </p:cNvPr>
          <p:cNvSpPr/>
          <p:nvPr/>
        </p:nvSpPr>
        <p:spPr>
          <a:xfrm>
            <a:off x="-1828849" y="8518615"/>
            <a:ext cx="6933364" cy="6501199"/>
          </a:xfrm>
          <a:custGeom>
            <a:avLst/>
            <a:gdLst/>
            <a:ahLst/>
            <a:cxnLst/>
            <a:rect l="l" t="t" r="r" b="b"/>
            <a:pathLst>
              <a:path w="9279264" h="9262392">
                <a:moveTo>
                  <a:pt x="0" y="0"/>
                </a:moveTo>
                <a:lnTo>
                  <a:pt x="9279264" y="0"/>
                </a:lnTo>
                <a:lnTo>
                  <a:pt x="9279264" y="9262393"/>
                </a:lnTo>
                <a:lnTo>
                  <a:pt x="0" y="9262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41617" y="0"/>
            <a:ext cx="9546383" cy="10287000"/>
          </a:xfrm>
          <a:custGeom>
            <a:avLst/>
            <a:gdLst/>
            <a:ahLst/>
            <a:cxnLst/>
            <a:rect l="l" t="t" r="r" b="b"/>
            <a:pathLst>
              <a:path w="9546383" h="10287000">
                <a:moveTo>
                  <a:pt x="0" y="0"/>
                </a:moveTo>
                <a:lnTo>
                  <a:pt x="9546383" y="0"/>
                </a:lnTo>
                <a:lnTo>
                  <a:pt x="9546383" y="10287000"/>
                </a:lnTo>
                <a:lnTo>
                  <a:pt x="0" y="10287000"/>
                </a:lnTo>
                <a:lnTo>
                  <a:pt x="0" y="0"/>
                </a:lnTo>
                <a:close/>
              </a:path>
            </a:pathLst>
          </a:custGeom>
          <a:blipFill>
            <a:blip r:embed="rId2"/>
            <a:stretch>
              <a:fillRect/>
            </a:stretch>
          </a:blipFill>
        </p:spPr>
      </p:sp>
      <p:sp>
        <p:nvSpPr>
          <p:cNvPr id="3" name="TextBox 3"/>
          <p:cNvSpPr txBox="1"/>
          <p:nvPr/>
        </p:nvSpPr>
        <p:spPr>
          <a:xfrm>
            <a:off x="440146" y="732918"/>
            <a:ext cx="8385935" cy="1562100"/>
          </a:xfrm>
          <a:prstGeom prst="rect">
            <a:avLst/>
          </a:prstGeom>
        </p:spPr>
        <p:txBody>
          <a:bodyPr lIns="0" tIns="0" rIns="0" bIns="0" rtlCol="0" anchor="t">
            <a:spAutoFit/>
          </a:bodyPr>
          <a:lstStyle/>
          <a:p>
            <a:pPr marL="0" lvl="0" indent="0">
              <a:lnSpc>
                <a:spcPts val="6000"/>
              </a:lnSpc>
            </a:pPr>
            <a:r>
              <a:rPr lang="en-US" sz="6000" spc="-252">
                <a:solidFill>
                  <a:srgbClr val="000000"/>
                </a:solidFill>
                <a:latin typeface="Playfair Display 2 Ultra-Bold"/>
              </a:rPr>
              <a:t>Cancers - </a:t>
            </a:r>
            <a:r>
              <a:rPr lang="en-US" sz="6000" spc="-252">
                <a:solidFill>
                  <a:srgbClr val="000000"/>
                </a:solidFill>
                <a:latin typeface="Playfair Display 2"/>
              </a:rPr>
              <a:t>BREAST CANCER</a:t>
            </a:r>
          </a:p>
        </p:txBody>
      </p:sp>
      <p:sp>
        <p:nvSpPr>
          <p:cNvPr id="4" name="TextBox 4"/>
          <p:cNvSpPr txBox="1"/>
          <p:nvPr/>
        </p:nvSpPr>
        <p:spPr>
          <a:xfrm>
            <a:off x="440146" y="4346663"/>
            <a:ext cx="7570711" cy="3740277"/>
          </a:xfrm>
          <a:prstGeom prst="rect">
            <a:avLst/>
          </a:prstGeom>
        </p:spPr>
        <p:txBody>
          <a:bodyPr lIns="0" tIns="0" rIns="0" bIns="0" rtlCol="0" anchor="t">
            <a:spAutoFit/>
          </a:bodyPr>
          <a:lstStyle/>
          <a:p>
            <a:pPr>
              <a:lnSpc>
                <a:spcPts val="3888"/>
              </a:lnSpc>
            </a:pPr>
            <a:r>
              <a:rPr lang="en-US" sz="2400">
                <a:solidFill>
                  <a:srgbClr val="000000"/>
                </a:solidFill>
                <a:latin typeface="Muli Bold"/>
              </a:rPr>
              <a:t>Model Selection</a:t>
            </a:r>
          </a:p>
          <a:p>
            <a:pPr marL="431799" lvl="1" indent="-215899">
              <a:lnSpc>
                <a:spcPts val="3239"/>
              </a:lnSpc>
              <a:buFont typeface="Arial"/>
              <a:buChar char="•"/>
            </a:pPr>
            <a:r>
              <a:rPr lang="en-US" sz="1999">
                <a:solidFill>
                  <a:srgbClr val="BD2934"/>
                </a:solidFill>
                <a:latin typeface="Muli Bold"/>
              </a:rPr>
              <a:t>Logistic Regression</a:t>
            </a:r>
            <a:r>
              <a:rPr lang="en-US" sz="1999">
                <a:solidFill>
                  <a:srgbClr val="000000"/>
                </a:solidFill>
                <a:latin typeface="Muli"/>
              </a:rPr>
              <a:t> is a model designed for binary classification problems, that has a probabilistic interpretation and whose model coefficients can be related to the odds ratios of each predictor. It is computationally simple.</a:t>
            </a:r>
          </a:p>
          <a:p>
            <a:pPr marL="431799" lvl="1" indent="-215899">
              <a:lnSpc>
                <a:spcPts val="3239"/>
              </a:lnSpc>
              <a:buFont typeface="Arial"/>
              <a:buChar char="•"/>
            </a:pPr>
            <a:r>
              <a:rPr lang="en-US" sz="1999">
                <a:solidFill>
                  <a:srgbClr val="BD2934"/>
                </a:solidFill>
                <a:latin typeface="Muli Bold"/>
              </a:rPr>
              <a:t>Support Vector Machine (SVM)</a:t>
            </a:r>
            <a:r>
              <a:rPr lang="en-US" sz="1999">
                <a:solidFill>
                  <a:srgbClr val="FF68D4"/>
                </a:solidFill>
                <a:latin typeface="Muli"/>
              </a:rPr>
              <a:t> </a:t>
            </a:r>
            <a:r>
              <a:rPr lang="en-US" sz="1999">
                <a:solidFill>
                  <a:srgbClr val="000000"/>
                </a:solidFill>
                <a:latin typeface="Muli"/>
              </a:rPr>
              <a:t>is a model that finds the largest possible margin that can separate the classes, which results in a good generalisation of test data.</a:t>
            </a:r>
          </a:p>
        </p:txBody>
      </p:sp>
      <p:sp>
        <p:nvSpPr>
          <p:cNvPr id="5" name="TextBox 5"/>
          <p:cNvSpPr txBox="1"/>
          <p:nvPr/>
        </p:nvSpPr>
        <p:spPr>
          <a:xfrm>
            <a:off x="440146" y="2810291"/>
            <a:ext cx="7889415" cy="1282827"/>
          </a:xfrm>
          <a:prstGeom prst="rect">
            <a:avLst/>
          </a:prstGeom>
        </p:spPr>
        <p:txBody>
          <a:bodyPr lIns="0" tIns="0" rIns="0" bIns="0" rtlCol="0" anchor="t">
            <a:spAutoFit/>
          </a:bodyPr>
          <a:lstStyle/>
          <a:p>
            <a:pPr>
              <a:lnSpc>
                <a:spcPts val="3888"/>
              </a:lnSpc>
            </a:pPr>
            <a:r>
              <a:rPr lang="en-US" sz="2400">
                <a:solidFill>
                  <a:srgbClr val="000000"/>
                </a:solidFill>
                <a:latin typeface="Muli Bold"/>
              </a:rPr>
              <a:t>Preprocessing </a:t>
            </a:r>
          </a:p>
          <a:p>
            <a:pPr>
              <a:lnSpc>
                <a:spcPts val="3240"/>
              </a:lnSpc>
            </a:pPr>
            <a:r>
              <a:rPr lang="en-US" sz="2000">
                <a:solidFill>
                  <a:srgbClr val="BD2934"/>
                </a:solidFill>
                <a:latin typeface="Muli Bold"/>
              </a:rPr>
              <a:t>Standard Scaler</a:t>
            </a:r>
            <a:r>
              <a:rPr lang="en-US" sz="2000">
                <a:solidFill>
                  <a:srgbClr val="BB0787"/>
                </a:solidFill>
                <a:latin typeface="Muli"/>
              </a:rPr>
              <a:t> </a:t>
            </a:r>
            <a:r>
              <a:rPr lang="en-US" sz="2000">
                <a:solidFill>
                  <a:srgbClr val="000000"/>
                </a:solidFill>
                <a:latin typeface="Muli"/>
              </a:rPr>
              <a:t>is used to normalise the data by removing the mean and scaling to unit variance</a:t>
            </a:r>
          </a:p>
        </p:txBody>
      </p:sp>
      <p:sp>
        <p:nvSpPr>
          <p:cNvPr id="6" name="Freeform 6"/>
          <p:cNvSpPr/>
          <p:nvPr/>
        </p:nvSpPr>
        <p:spPr>
          <a:xfrm>
            <a:off x="-2159428" y="8580339"/>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extLst>
              <p:ext uri="{D42A27DB-BD31-4B8C-83A1-F6EECF244321}">
                <p14:modId xmlns:p14="http://schemas.microsoft.com/office/powerpoint/2010/main" val="4237763189"/>
              </p:ext>
            </p:extLst>
          </p:nvPr>
        </p:nvGraphicFramePr>
        <p:xfrm>
          <a:off x="457200" y="7408485"/>
          <a:ext cx="7286562" cy="2695575"/>
        </p:xfrm>
        <a:graphic>
          <a:graphicData uri="http://schemas.openxmlformats.org/drawingml/2006/table">
            <a:tbl>
              <a:tblPr/>
              <a:tblGrid>
                <a:gridCol w="1936121">
                  <a:extLst>
                    <a:ext uri="{9D8B030D-6E8A-4147-A177-3AD203B41FA5}">
                      <a16:colId xmlns:a16="http://schemas.microsoft.com/office/drawing/2014/main" val="20000"/>
                    </a:ext>
                  </a:extLst>
                </a:gridCol>
                <a:gridCol w="1434539">
                  <a:extLst>
                    <a:ext uri="{9D8B030D-6E8A-4147-A177-3AD203B41FA5}">
                      <a16:colId xmlns:a16="http://schemas.microsoft.com/office/drawing/2014/main" val="20001"/>
                    </a:ext>
                  </a:extLst>
                </a:gridCol>
                <a:gridCol w="1163819">
                  <a:extLst>
                    <a:ext uri="{9D8B030D-6E8A-4147-A177-3AD203B41FA5}">
                      <a16:colId xmlns:a16="http://schemas.microsoft.com/office/drawing/2014/main" val="20002"/>
                    </a:ext>
                  </a:extLst>
                </a:gridCol>
                <a:gridCol w="1415688">
                  <a:extLst>
                    <a:ext uri="{9D8B030D-6E8A-4147-A177-3AD203B41FA5}">
                      <a16:colId xmlns:a16="http://schemas.microsoft.com/office/drawing/2014/main" val="20003"/>
                    </a:ext>
                  </a:extLst>
                </a:gridCol>
                <a:gridCol w="1336395">
                  <a:extLst>
                    <a:ext uri="{9D8B030D-6E8A-4147-A177-3AD203B41FA5}">
                      <a16:colId xmlns:a16="http://schemas.microsoft.com/office/drawing/2014/main" val="20004"/>
                    </a:ext>
                  </a:extLst>
                </a:gridCol>
              </a:tblGrid>
              <a:tr h="792248">
                <a:tc>
                  <a:txBody>
                    <a:bodyPr/>
                    <a:lstStyle/>
                    <a:p>
                      <a:pPr algn="ctr">
                        <a:lnSpc>
                          <a:spcPts val="252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dirty="0">
                          <a:solidFill>
                            <a:srgbClr val="000000"/>
                          </a:solidFill>
                          <a:latin typeface="Muli Bold"/>
                        </a:rPr>
                        <a:t>Accuracy</a:t>
                      </a:r>
                      <a:endParaRPr lang="en-US" sz="1100" dirty="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Recall</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Precision</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F1 score</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111079">
                <a:tc>
                  <a:txBody>
                    <a:bodyPr/>
                    <a:lstStyle/>
                    <a:p>
                      <a:pPr algn="ctr">
                        <a:lnSpc>
                          <a:spcPts val="2520"/>
                        </a:lnSpc>
                        <a:defRPr/>
                      </a:pPr>
                      <a:r>
                        <a:rPr lang="en-US" sz="1800">
                          <a:solidFill>
                            <a:srgbClr val="000000"/>
                          </a:solidFill>
                          <a:latin typeface="Muli Bold"/>
                        </a:rPr>
                        <a:t>Logistic Regression</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98.25%</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68D4"/>
                    </a:solidFill>
                  </a:tcPr>
                </a:tc>
                <a:tc>
                  <a:txBody>
                    <a:bodyPr/>
                    <a:lstStyle/>
                    <a:p>
                      <a:pPr algn="ctr">
                        <a:lnSpc>
                          <a:spcPts val="2520"/>
                        </a:lnSpc>
                        <a:defRPr/>
                      </a:pPr>
                      <a:r>
                        <a:rPr lang="en-US" sz="1800">
                          <a:solidFill>
                            <a:srgbClr val="000000"/>
                          </a:solidFill>
                          <a:latin typeface="Muli"/>
                        </a:rPr>
                        <a:t>0.9726</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1.0</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0.9861</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92248">
                <a:tc>
                  <a:txBody>
                    <a:bodyPr/>
                    <a:lstStyle/>
                    <a:p>
                      <a:pPr algn="ctr">
                        <a:lnSpc>
                          <a:spcPts val="2520"/>
                        </a:lnSpc>
                        <a:defRPr/>
                      </a:pPr>
                      <a:r>
                        <a:rPr lang="en-US" sz="1800">
                          <a:solidFill>
                            <a:srgbClr val="000000"/>
                          </a:solidFill>
                          <a:latin typeface="Muli Bold"/>
                        </a:rPr>
                        <a:t>SVM</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98.25%</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68D4"/>
                    </a:solidFill>
                  </a:tcPr>
                </a:tc>
                <a:tc>
                  <a:txBody>
                    <a:bodyPr/>
                    <a:lstStyle/>
                    <a:p>
                      <a:pPr algn="ctr">
                        <a:lnSpc>
                          <a:spcPts val="2520"/>
                        </a:lnSpc>
                        <a:defRPr/>
                      </a:pPr>
                      <a:r>
                        <a:rPr lang="en-US" sz="1800">
                          <a:solidFill>
                            <a:srgbClr val="000000"/>
                          </a:solidFill>
                          <a:latin typeface="Muli"/>
                        </a:rPr>
                        <a:t>0.9726</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1.0</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dirty="0">
                          <a:solidFill>
                            <a:srgbClr val="000000"/>
                          </a:solidFill>
                          <a:latin typeface="Muli"/>
                        </a:rPr>
                        <a:t>0.9861</a:t>
                      </a:r>
                      <a:endParaRPr lang="en-US" sz="1100" dirty="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4" name="Freeform 4"/>
          <p:cNvSpPr/>
          <p:nvPr/>
        </p:nvSpPr>
        <p:spPr>
          <a:xfrm>
            <a:off x="8429567" y="148959"/>
            <a:ext cx="9987453" cy="9912547"/>
          </a:xfrm>
          <a:custGeom>
            <a:avLst/>
            <a:gdLst/>
            <a:ahLst/>
            <a:cxnLst/>
            <a:rect l="l" t="t" r="r" b="b"/>
            <a:pathLst>
              <a:path w="9987453" h="9912547">
                <a:moveTo>
                  <a:pt x="0" y="0"/>
                </a:moveTo>
                <a:lnTo>
                  <a:pt x="9987453" y="0"/>
                </a:lnTo>
                <a:lnTo>
                  <a:pt x="9987453" y="9912547"/>
                </a:lnTo>
                <a:lnTo>
                  <a:pt x="0" y="9912547"/>
                </a:lnTo>
                <a:lnTo>
                  <a:pt x="0" y="0"/>
                </a:lnTo>
                <a:close/>
              </a:path>
            </a:pathLst>
          </a:custGeom>
          <a:blipFill>
            <a:blip r:embed="rId2"/>
            <a:stretch>
              <a:fillRect/>
            </a:stretch>
          </a:blipFill>
        </p:spPr>
      </p:sp>
      <p:sp>
        <p:nvSpPr>
          <p:cNvPr id="5" name="TextBox 5"/>
          <p:cNvSpPr txBox="1"/>
          <p:nvPr/>
        </p:nvSpPr>
        <p:spPr>
          <a:xfrm>
            <a:off x="228600" y="2017206"/>
            <a:ext cx="9440578" cy="2743200"/>
          </a:xfrm>
          <a:prstGeom prst="rect">
            <a:avLst/>
          </a:prstGeom>
        </p:spPr>
        <p:txBody>
          <a:bodyPr lIns="0" tIns="0" rIns="0" bIns="0" rtlCol="0" anchor="t">
            <a:spAutoFit/>
          </a:bodyPr>
          <a:lstStyle/>
          <a:p>
            <a:pPr algn="just">
              <a:lnSpc>
                <a:spcPts val="10800"/>
              </a:lnSpc>
            </a:pPr>
            <a:r>
              <a:rPr lang="en-US" sz="9000" dirty="0">
                <a:solidFill>
                  <a:srgbClr val="000000"/>
                </a:solidFill>
                <a:latin typeface="Playfair Display 1 Bold"/>
              </a:rPr>
              <a:t>Comparison Result</a:t>
            </a:r>
          </a:p>
        </p:txBody>
      </p:sp>
      <p:grpSp>
        <p:nvGrpSpPr>
          <p:cNvPr id="6" name="Group 6"/>
          <p:cNvGrpSpPr/>
          <p:nvPr/>
        </p:nvGrpSpPr>
        <p:grpSpPr>
          <a:xfrm>
            <a:off x="1066800" y="5105232"/>
            <a:ext cx="5417481" cy="1951283"/>
            <a:chOff x="0" y="0"/>
            <a:chExt cx="7223308" cy="2601710"/>
          </a:xfrm>
        </p:grpSpPr>
        <p:sp>
          <p:nvSpPr>
            <p:cNvPr id="7" name="TextBox 7"/>
            <p:cNvSpPr txBox="1"/>
            <p:nvPr/>
          </p:nvSpPr>
          <p:spPr>
            <a:xfrm>
              <a:off x="0" y="9525"/>
              <a:ext cx="7223308" cy="790575"/>
            </a:xfrm>
            <a:prstGeom prst="rect">
              <a:avLst/>
            </a:prstGeom>
          </p:spPr>
          <p:txBody>
            <a:bodyPr lIns="0" tIns="0" rIns="0" bIns="0" rtlCol="0" anchor="t">
              <a:spAutoFit/>
            </a:bodyPr>
            <a:lstStyle/>
            <a:p>
              <a:pPr marL="0" lvl="0" indent="0" algn="ctr">
                <a:lnSpc>
                  <a:spcPts val="4799"/>
                </a:lnSpc>
                <a:spcBef>
                  <a:spcPct val="0"/>
                </a:spcBef>
              </a:pPr>
              <a:r>
                <a:rPr lang="en-US" sz="3999" dirty="0">
                  <a:solidFill>
                    <a:srgbClr val="000000"/>
                  </a:solidFill>
                  <a:latin typeface="Playfair Display 1 Bold"/>
                </a:rPr>
                <a:t>Summary</a:t>
              </a:r>
            </a:p>
          </p:txBody>
        </p:sp>
        <p:sp>
          <p:nvSpPr>
            <p:cNvPr id="8" name="TextBox 8"/>
            <p:cNvSpPr txBox="1"/>
            <p:nvPr/>
          </p:nvSpPr>
          <p:spPr>
            <a:xfrm>
              <a:off x="0" y="1212119"/>
              <a:ext cx="7223308" cy="1389592"/>
            </a:xfrm>
            <a:prstGeom prst="rect">
              <a:avLst/>
            </a:prstGeom>
          </p:spPr>
          <p:txBody>
            <a:bodyPr lIns="0" tIns="0" rIns="0" bIns="0" rtlCol="0" anchor="t">
              <a:spAutoFit/>
            </a:bodyPr>
            <a:lstStyle/>
            <a:p>
              <a:pPr>
                <a:lnSpc>
                  <a:spcPts val="2800"/>
                </a:lnSpc>
              </a:pPr>
              <a:r>
                <a:rPr lang="en-US" sz="2000">
                  <a:solidFill>
                    <a:srgbClr val="000000"/>
                  </a:solidFill>
                  <a:latin typeface="Muli"/>
                </a:rPr>
                <a:t>We can see from the results that both models work equally well, and both are equally adept at evaluating the possibility of breast cancer</a:t>
              </a:r>
            </a:p>
          </p:txBody>
        </p:sp>
      </p:grpSp>
      <p:sp>
        <p:nvSpPr>
          <p:cNvPr id="9" name="Freeform 2"/>
          <p:cNvSpPr/>
          <p:nvPr/>
        </p:nvSpPr>
        <p:spPr>
          <a:xfrm>
            <a:off x="-1066800" y="-4378909"/>
            <a:ext cx="7017889" cy="6210200"/>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649585" y="5905500"/>
            <a:ext cx="7701160" cy="3709705"/>
          </a:xfrm>
          <a:custGeom>
            <a:avLst/>
            <a:gdLst/>
            <a:ahLst/>
            <a:cxnLst/>
            <a:rect l="l" t="t" r="r" b="b"/>
            <a:pathLst>
              <a:path w="7701160" h="3709705">
                <a:moveTo>
                  <a:pt x="0" y="0"/>
                </a:moveTo>
                <a:lnTo>
                  <a:pt x="7701159" y="0"/>
                </a:lnTo>
                <a:lnTo>
                  <a:pt x="7701159" y="3709706"/>
                </a:lnTo>
                <a:lnTo>
                  <a:pt x="0" y="3709706"/>
                </a:lnTo>
                <a:lnTo>
                  <a:pt x="0" y="0"/>
                </a:lnTo>
                <a:close/>
              </a:path>
            </a:pathLst>
          </a:custGeom>
          <a:blipFill>
            <a:blip r:embed="rId2"/>
            <a:stretch>
              <a:fillRect/>
            </a:stretch>
          </a:blipFill>
        </p:spPr>
      </p:sp>
      <p:sp>
        <p:nvSpPr>
          <p:cNvPr id="3" name="Freeform 3"/>
          <p:cNvSpPr/>
          <p:nvPr/>
        </p:nvSpPr>
        <p:spPr>
          <a:xfrm>
            <a:off x="3437837" y="1275822"/>
            <a:ext cx="4820874" cy="4049251"/>
          </a:xfrm>
          <a:custGeom>
            <a:avLst/>
            <a:gdLst/>
            <a:ahLst/>
            <a:cxnLst/>
            <a:rect l="l" t="t" r="r" b="b"/>
            <a:pathLst>
              <a:path w="4820874" h="4049251">
                <a:moveTo>
                  <a:pt x="0" y="0"/>
                </a:moveTo>
                <a:lnTo>
                  <a:pt x="4820874" y="0"/>
                </a:lnTo>
                <a:lnTo>
                  <a:pt x="4820874" y="4049251"/>
                </a:lnTo>
                <a:lnTo>
                  <a:pt x="0" y="4049251"/>
                </a:lnTo>
                <a:lnTo>
                  <a:pt x="0" y="0"/>
                </a:lnTo>
                <a:close/>
              </a:path>
            </a:pathLst>
          </a:custGeom>
          <a:blipFill>
            <a:blip r:embed="rId3"/>
            <a:stretch>
              <a:fillRect/>
            </a:stretch>
          </a:blipFill>
        </p:spPr>
      </p:sp>
      <p:sp>
        <p:nvSpPr>
          <p:cNvPr id="4" name="Freeform 4"/>
          <p:cNvSpPr/>
          <p:nvPr/>
        </p:nvSpPr>
        <p:spPr>
          <a:xfrm>
            <a:off x="214003" y="6143757"/>
            <a:ext cx="9103716" cy="3876543"/>
          </a:xfrm>
          <a:custGeom>
            <a:avLst/>
            <a:gdLst/>
            <a:ahLst/>
            <a:cxnLst/>
            <a:rect l="l" t="t" r="r" b="b"/>
            <a:pathLst>
              <a:path w="9103716" h="3876543">
                <a:moveTo>
                  <a:pt x="0" y="0"/>
                </a:moveTo>
                <a:lnTo>
                  <a:pt x="9103716" y="0"/>
                </a:lnTo>
                <a:lnTo>
                  <a:pt x="9103716" y="3876543"/>
                </a:lnTo>
                <a:lnTo>
                  <a:pt x="0" y="3876543"/>
                </a:lnTo>
                <a:lnTo>
                  <a:pt x="0" y="0"/>
                </a:lnTo>
                <a:close/>
              </a:path>
            </a:pathLst>
          </a:custGeom>
          <a:blipFill>
            <a:blip r:embed="rId4"/>
            <a:stretch>
              <a:fillRect/>
            </a:stretch>
          </a:blipFill>
        </p:spPr>
      </p:sp>
      <p:sp>
        <p:nvSpPr>
          <p:cNvPr id="5" name="TextBox 5"/>
          <p:cNvSpPr txBox="1"/>
          <p:nvPr/>
        </p:nvSpPr>
        <p:spPr>
          <a:xfrm>
            <a:off x="201303" y="228600"/>
            <a:ext cx="9448282" cy="800100"/>
          </a:xfrm>
          <a:prstGeom prst="rect">
            <a:avLst/>
          </a:prstGeom>
        </p:spPr>
        <p:txBody>
          <a:bodyPr lIns="0" tIns="0" rIns="0" bIns="0" rtlCol="0" anchor="t">
            <a:spAutoFit/>
          </a:bodyPr>
          <a:lstStyle/>
          <a:p>
            <a:pPr marL="0" lvl="0" indent="0">
              <a:lnSpc>
                <a:spcPts val="6000"/>
              </a:lnSpc>
            </a:pPr>
            <a:r>
              <a:rPr lang="en-US" sz="6000" spc="-252">
                <a:solidFill>
                  <a:srgbClr val="000000"/>
                </a:solidFill>
                <a:latin typeface="Playfair Display 2 Ultra-Bold"/>
              </a:rPr>
              <a:t>Cancers - </a:t>
            </a:r>
            <a:r>
              <a:rPr lang="en-US" sz="6000" spc="-252">
                <a:solidFill>
                  <a:srgbClr val="000000"/>
                </a:solidFill>
                <a:latin typeface="Playfair Display 2"/>
              </a:rPr>
              <a:t>LUNG CANCER</a:t>
            </a:r>
          </a:p>
        </p:txBody>
      </p:sp>
      <p:sp>
        <p:nvSpPr>
          <p:cNvPr id="6" name="TextBox 6"/>
          <p:cNvSpPr txBox="1"/>
          <p:nvPr/>
        </p:nvSpPr>
        <p:spPr>
          <a:xfrm>
            <a:off x="9662285" y="982599"/>
            <a:ext cx="7570711" cy="4969002"/>
          </a:xfrm>
          <a:prstGeom prst="rect">
            <a:avLst/>
          </a:prstGeom>
        </p:spPr>
        <p:txBody>
          <a:bodyPr lIns="0" tIns="0" rIns="0" bIns="0" rtlCol="0" anchor="t">
            <a:spAutoFit/>
          </a:bodyPr>
          <a:lstStyle/>
          <a:p>
            <a:pPr>
              <a:lnSpc>
                <a:spcPts val="3888"/>
              </a:lnSpc>
            </a:pPr>
            <a:r>
              <a:rPr lang="en-US" sz="2400" dirty="0">
                <a:solidFill>
                  <a:srgbClr val="000000"/>
                </a:solidFill>
                <a:latin typeface="Muli Bold"/>
              </a:rPr>
              <a:t>Model Selection </a:t>
            </a:r>
          </a:p>
          <a:p>
            <a:pPr marL="431799" lvl="1" indent="-215899">
              <a:lnSpc>
                <a:spcPts val="3239"/>
              </a:lnSpc>
              <a:buFont typeface="Arial"/>
              <a:buChar char="•"/>
            </a:pPr>
            <a:r>
              <a:rPr lang="en-US" sz="1999" dirty="0">
                <a:solidFill>
                  <a:srgbClr val="BD2934"/>
                </a:solidFill>
                <a:latin typeface="Muli Bold"/>
              </a:rPr>
              <a:t>Logistic Regression</a:t>
            </a:r>
            <a:r>
              <a:rPr lang="en-US" sz="1999" dirty="0">
                <a:solidFill>
                  <a:srgbClr val="000000"/>
                </a:solidFill>
                <a:latin typeface="Muli"/>
              </a:rPr>
              <a:t> is a computationally simple model designed for binary classification problems, that has a probabilistic interpretation and whose model coefficients can be related to the odds ratios of each predictor.</a:t>
            </a:r>
          </a:p>
          <a:p>
            <a:pPr marL="431799" lvl="1" indent="-215899">
              <a:lnSpc>
                <a:spcPts val="3239"/>
              </a:lnSpc>
              <a:buFont typeface="Arial"/>
              <a:buChar char="•"/>
            </a:pPr>
            <a:r>
              <a:rPr lang="en-US" sz="1999" dirty="0">
                <a:solidFill>
                  <a:srgbClr val="BD2934"/>
                </a:solidFill>
                <a:latin typeface="Muli Bold"/>
              </a:rPr>
              <a:t>Support Vector Machine (SVM)</a:t>
            </a:r>
            <a:r>
              <a:rPr lang="en-US" sz="1999" dirty="0">
                <a:solidFill>
                  <a:srgbClr val="FF68D4"/>
                </a:solidFill>
                <a:latin typeface="Muli"/>
              </a:rPr>
              <a:t> </a:t>
            </a:r>
            <a:r>
              <a:rPr lang="en-US" sz="1999" dirty="0">
                <a:solidFill>
                  <a:srgbClr val="000000"/>
                </a:solidFill>
                <a:latin typeface="Muli"/>
              </a:rPr>
              <a:t>is a model that finds the largest possible margin that can separate the classes, which results in a good </a:t>
            </a:r>
            <a:r>
              <a:rPr lang="en-US" sz="1999" dirty="0" err="1">
                <a:solidFill>
                  <a:srgbClr val="000000"/>
                </a:solidFill>
                <a:latin typeface="Muli"/>
              </a:rPr>
              <a:t>generalisation</a:t>
            </a:r>
            <a:r>
              <a:rPr lang="en-US" sz="1999" dirty="0">
                <a:solidFill>
                  <a:srgbClr val="000000"/>
                </a:solidFill>
                <a:latin typeface="Muli"/>
              </a:rPr>
              <a:t> of test data.</a:t>
            </a:r>
          </a:p>
          <a:p>
            <a:pPr marL="431799" lvl="1" indent="-215899">
              <a:lnSpc>
                <a:spcPts val="3239"/>
              </a:lnSpc>
              <a:buFont typeface="Arial"/>
              <a:buChar char="•"/>
            </a:pPr>
            <a:r>
              <a:rPr lang="en-US" sz="1999" dirty="0">
                <a:solidFill>
                  <a:srgbClr val="BD2934"/>
                </a:solidFill>
                <a:latin typeface="Muli Bold"/>
              </a:rPr>
              <a:t>Neural Network</a:t>
            </a:r>
            <a:r>
              <a:rPr lang="en-US" sz="1999" dirty="0">
                <a:solidFill>
                  <a:srgbClr val="FF68D4"/>
                </a:solidFill>
                <a:latin typeface="Muli"/>
              </a:rPr>
              <a:t> </a:t>
            </a:r>
            <a:r>
              <a:rPr lang="en-US" sz="1999" dirty="0">
                <a:solidFill>
                  <a:srgbClr val="000000"/>
                </a:solidFill>
                <a:latin typeface="Muli"/>
              </a:rPr>
              <a:t>The neural network used here is called a Forward Feed Neural Network, which has a sequential architecture and no feedback loops, which is why it is highly flexible.</a:t>
            </a:r>
          </a:p>
        </p:txBody>
      </p:sp>
      <p:sp>
        <p:nvSpPr>
          <p:cNvPr id="7" name="TextBox 7"/>
          <p:cNvSpPr txBox="1"/>
          <p:nvPr/>
        </p:nvSpPr>
        <p:spPr>
          <a:xfrm>
            <a:off x="373586" y="1198470"/>
            <a:ext cx="2710456" cy="2101977"/>
          </a:xfrm>
          <a:prstGeom prst="rect">
            <a:avLst/>
          </a:prstGeom>
        </p:spPr>
        <p:txBody>
          <a:bodyPr lIns="0" tIns="0" rIns="0" bIns="0" rtlCol="0" anchor="t">
            <a:spAutoFit/>
          </a:bodyPr>
          <a:lstStyle/>
          <a:p>
            <a:pPr>
              <a:lnSpc>
                <a:spcPts val="3888"/>
              </a:lnSpc>
            </a:pPr>
            <a:r>
              <a:rPr lang="en-US" sz="2400">
                <a:solidFill>
                  <a:srgbClr val="000000"/>
                </a:solidFill>
                <a:latin typeface="Muli Bold"/>
              </a:rPr>
              <a:t>Preprocessing </a:t>
            </a:r>
          </a:p>
          <a:p>
            <a:pPr>
              <a:lnSpc>
                <a:spcPts val="3240"/>
              </a:lnSpc>
            </a:pPr>
            <a:r>
              <a:rPr lang="en-US" sz="2000">
                <a:solidFill>
                  <a:srgbClr val="BD2934"/>
                </a:solidFill>
                <a:latin typeface="Muli Bold"/>
              </a:rPr>
              <a:t>Label Encoder</a:t>
            </a:r>
            <a:r>
              <a:rPr lang="en-US" sz="2000">
                <a:solidFill>
                  <a:srgbClr val="000000"/>
                </a:solidFill>
                <a:latin typeface="Muli"/>
              </a:rPr>
              <a:t> and </a:t>
            </a:r>
            <a:r>
              <a:rPr lang="en-US" sz="2000">
                <a:solidFill>
                  <a:srgbClr val="BD2934"/>
                </a:solidFill>
                <a:latin typeface="Muli Bold"/>
              </a:rPr>
              <a:t>Standard Scaler</a:t>
            </a:r>
            <a:r>
              <a:rPr lang="en-US" sz="2000">
                <a:solidFill>
                  <a:srgbClr val="000000"/>
                </a:solidFill>
                <a:latin typeface="Muli"/>
              </a:rPr>
              <a:t> is used to transform and normalise the data</a:t>
            </a:r>
          </a:p>
        </p:txBody>
      </p:sp>
      <p:sp>
        <p:nvSpPr>
          <p:cNvPr id="8" name="Freeform 8"/>
          <p:cNvSpPr/>
          <p:nvPr/>
        </p:nvSpPr>
        <p:spPr>
          <a:xfrm>
            <a:off x="12619668" y="-7986570"/>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79648" y="7837513"/>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971254049"/>
              </p:ext>
            </p:extLst>
          </p:nvPr>
        </p:nvGraphicFramePr>
        <p:xfrm>
          <a:off x="9942091" y="6959820"/>
          <a:ext cx="8152359" cy="3162300"/>
        </p:xfrm>
        <a:graphic>
          <a:graphicData uri="http://schemas.openxmlformats.org/drawingml/2006/table">
            <a:tbl>
              <a:tblPr/>
              <a:tblGrid>
                <a:gridCol w="2539865">
                  <a:extLst>
                    <a:ext uri="{9D8B030D-6E8A-4147-A177-3AD203B41FA5}">
                      <a16:colId xmlns:a16="http://schemas.microsoft.com/office/drawing/2014/main" val="20000"/>
                    </a:ext>
                  </a:extLst>
                </a:gridCol>
                <a:gridCol w="1776156">
                  <a:extLst>
                    <a:ext uri="{9D8B030D-6E8A-4147-A177-3AD203B41FA5}">
                      <a16:colId xmlns:a16="http://schemas.microsoft.com/office/drawing/2014/main" val="20001"/>
                    </a:ext>
                  </a:extLst>
                </a:gridCol>
                <a:gridCol w="1085790">
                  <a:extLst>
                    <a:ext uri="{9D8B030D-6E8A-4147-A177-3AD203B41FA5}">
                      <a16:colId xmlns:a16="http://schemas.microsoft.com/office/drawing/2014/main" val="20002"/>
                    </a:ext>
                  </a:extLst>
                </a:gridCol>
                <a:gridCol w="1414899">
                  <a:extLst>
                    <a:ext uri="{9D8B030D-6E8A-4147-A177-3AD203B41FA5}">
                      <a16:colId xmlns:a16="http://schemas.microsoft.com/office/drawing/2014/main" val="20003"/>
                    </a:ext>
                  </a:extLst>
                </a:gridCol>
                <a:gridCol w="1335649">
                  <a:extLst>
                    <a:ext uri="{9D8B030D-6E8A-4147-A177-3AD203B41FA5}">
                      <a16:colId xmlns:a16="http://schemas.microsoft.com/office/drawing/2014/main" val="20004"/>
                    </a:ext>
                  </a:extLst>
                </a:gridCol>
              </a:tblGrid>
              <a:tr h="790575">
                <a:tc>
                  <a:txBody>
                    <a:bodyPr/>
                    <a:lstStyle/>
                    <a:p>
                      <a:pPr algn="ctr">
                        <a:lnSpc>
                          <a:spcPts val="252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Accuracy</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Recall</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Precision</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dirty="0">
                          <a:solidFill>
                            <a:srgbClr val="000000"/>
                          </a:solidFill>
                          <a:latin typeface="Muli Bold"/>
                        </a:rPr>
                        <a:t>F1 score</a:t>
                      </a:r>
                      <a:endParaRPr lang="en-US" sz="1100" dirty="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90575">
                <a:tc>
                  <a:txBody>
                    <a:bodyPr/>
                    <a:lstStyle/>
                    <a:p>
                      <a:pPr algn="ctr">
                        <a:lnSpc>
                          <a:spcPts val="2520"/>
                        </a:lnSpc>
                        <a:defRPr/>
                      </a:pPr>
                      <a:r>
                        <a:rPr lang="en-US" sz="1800">
                          <a:solidFill>
                            <a:srgbClr val="000000"/>
                          </a:solidFill>
                          <a:latin typeface="Muli Bold"/>
                        </a:rPr>
                        <a:t>Logistic Regression</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dirty="0">
                          <a:solidFill>
                            <a:srgbClr val="000000"/>
                          </a:solidFill>
                          <a:latin typeface="Muli"/>
                        </a:rPr>
                        <a:t>88%</a:t>
                      </a:r>
                      <a:endParaRPr lang="en-US" sz="1100" dirty="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1.0</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0.4167</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0.5880</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90575">
                <a:tc>
                  <a:txBody>
                    <a:bodyPr/>
                    <a:lstStyle/>
                    <a:p>
                      <a:pPr algn="ctr">
                        <a:lnSpc>
                          <a:spcPts val="2520"/>
                        </a:lnSpc>
                        <a:defRPr/>
                      </a:pPr>
                      <a:r>
                        <a:rPr lang="en-US" sz="1800">
                          <a:solidFill>
                            <a:srgbClr val="000000"/>
                          </a:solidFill>
                          <a:latin typeface="Muli Bold"/>
                        </a:rPr>
                        <a:t>SVM</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86%</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1.0</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0.33</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0.5</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90575">
                <a:tc>
                  <a:txBody>
                    <a:bodyPr/>
                    <a:lstStyle/>
                    <a:p>
                      <a:pPr algn="ctr">
                        <a:lnSpc>
                          <a:spcPts val="2520"/>
                        </a:lnSpc>
                        <a:defRPr/>
                      </a:pPr>
                      <a:r>
                        <a:rPr lang="en-US" sz="1800">
                          <a:solidFill>
                            <a:srgbClr val="000000"/>
                          </a:solidFill>
                          <a:latin typeface="Muli Bold"/>
                        </a:rPr>
                        <a:t>Forward Feed NN</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approx. 90%</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68D4"/>
                    </a:solidFill>
                  </a:tcPr>
                </a:tc>
                <a:tc>
                  <a:txBody>
                    <a:bodyPr/>
                    <a:lstStyle/>
                    <a:p>
                      <a:pPr algn="ctr">
                        <a:lnSpc>
                          <a:spcPts val="2520"/>
                        </a:lnSpc>
                        <a:defRPr/>
                      </a:pPr>
                      <a:r>
                        <a:rPr lang="en-US" sz="1800">
                          <a:solidFill>
                            <a:srgbClr val="000000"/>
                          </a:solidFill>
                          <a:latin typeface="Muli"/>
                        </a:rPr>
                        <a:t>0.9</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0.75</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dirty="0">
                          <a:solidFill>
                            <a:srgbClr val="000000"/>
                          </a:solidFill>
                          <a:latin typeface="Muli"/>
                        </a:rPr>
                        <a:t>0.82</a:t>
                      </a:r>
                      <a:endParaRPr lang="en-US" sz="1100" dirty="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 name="Freeform 4"/>
          <p:cNvSpPr/>
          <p:nvPr/>
        </p:nvSpPr>
        <p:spPr>
          <a:xfrm>
            <a:off x="112919" y="38101"/>
            <a:ext cx="11393282" cy="6858000"/>
          </a:xfrm>
          <a:custGeom>
            <a:avLst/>
            <a:gdLst/>
            <a:ahLst/>
            <a:cxnLst/>
            <a:rect l="l" t="t" r="r" b="b"/>
            <a:pathLst>
              <a:path w="11455249" h="7043911">
                <a:moveTo>
                  <a:pt x="0" y="0"/>
                </a:moveTo>
                <a:lnTo>
                  <a:pt x="11455249" y="0"/>
                </a:lnTo>
                <a:lnTo>
                  <a:pt x="11455249" y="7043911"/>
                </a:lnTo>
                <a:lnTo>
                  <a:pt x="0" y="7043911"/>
                </a:lnTo>
                <a:lnTo>
                  <a:pt x="0" y="0"/>
                </a:lnTo>
                <a:close/>
              </a:path>
            </a:pathLst>
          </a:custGeom>
          <a:blipFill>
            <a:blip r:embed="rId4"/>
            <a:stretch>
              <a:fillRect/>
            </a:stretch>
          </a:blipFill>
        </p:spPr>
      </p:sp>
      <p:sp>
        <p:nvSpPr>
          <p:cNvPr id="5" name="TextBox 5"/>
          <p:cNvSpPr txBox="1"/>
          <p:nvPr/>
        </p:nvSpPr>
        <p:spPr>
          <a:xfrm>
            <a:off x="11727519" y="38100"/>
            <a:ext cx="6660770" cy="2743200"/>
          </a:xfrm>
          <a:prstGeom prst="rect">
            <a:avLst/>
          </a:prstGeom>
        </p:spPr>
        <p:txBody>
          <a:bodyPr lIns="0" tIns="0" rIns="0" bIns="0" rtlCol="0" anchor="t">
            <a:spAutoFit/>
          </a:bodyPr>
          <a:lstStyle/>
          <a:p>
            <a:pPr>
              <a:lnSpc>
                <a:spcPts val="10800"/>
              </a:lnSpc>
            </a:pPr>
            <a:r>
              <a:rPr lang="en-US" sz="9000">
                <a:solidFill>
                  <a:srgbClr val="000000"/>
                </a:solidFill>
                <a:latin typeface="Playfair Display 1 Bold"/>
              </a:rPr>
              <a:t>Comparison Result</a:t>
            </a:r>
          </a:p>
        </p:txBody>
      </p:sp>
      <p:grpSp>
        <p:nvGrpSpPr>
          <p:cNvPr id="6" name="Group 6"/>
          <p:cNvGrpSpPr/>
          <p:nvPr/>
        </p:nvGrpSpPr>
        <p:grpSpPr>
          <a:xfrm>
            <a:off x="12349164" y="3289823"/>
            <a:ext cx="5417481" cy="3360983"/>
            <a:chOff x="0" y="0"/>
            <a:chExt cx="7223308" cy="4481310"/>
          </a:xfrm>
        </p:grpSpPr>
        <p:sp>
          <p:nvSpPr>
            <p:cNvPr id="7" name="TextBox 7"/>
            <p:cNvSpPr txBox="1"/>
            <p:nvPr/>
          </p:nvSpPr>
          <p:spPr>
            <a:xfrm>
              <a:off x="0" y="9525"/>
              <a:ext cx="7223308" cy="7905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000000"/>
                  </a:solidFill>
                  <a:latin typeface="Playfair Display 1 Bold"/>
                </a:rPr>
                <a:t>Summary</a:t>
              </a:r>
            </a:p>
          </p:txBody>
        </p:sp>
        <p:sp>
          <p:nvSpPr>
            <p:cNvPr id="8" name="TextBox 8"/>
            <p:cNvSpPr txBox="1"/>
            <p:nvPr/>
          </p:nvSpPr>
          <p:spPr>
            <a:xfrm>
              <a:off x="0" y="1212119"/>
              <a:ext cx="7223308" cy="3269192"/>
            </a:xfrm>
            <a:prstGeom prst="rect">
              <a:avLst/>
            </a:prstGeom>
          </p:spPr>
          <p:txBody>
            <a:bodyPr lIns="0" tIns="0" rIns="0" bIns="0" rtlCol="0" anchor="t">
              <a:spAutoFit/>
            </a:bodyPr>
            <a:lstStyle/>
            <a:p>
              <a:pPr>
                <a:lnSpc>
                  <a:spcPts val="2800"/>
                </a:lnSpc>
              </a:pPr>
              <a:r>
                <a:rPr lang="en-US" sz="2000">
                  <a:solidFill>
                    <a:srgbClr val="000000"/>
                  </a:solidFill>
                  <a:latin typeface="Muli"/>
                </a:rPr>
                <a:t>From the results, it can be seen that Forward feed neural network is the most accurate in predicting the possibility of lung cancer in patients, with an accuracy value of </a:t>
              </a:r>
              <a:r>
                <a:rPr lang="en-US" sz="2000">
                  <a:solidFill>
                    <a:srgbClr val="BD2934"/>
                  </a:solidFill>
                  <a:latin typeface="Muli Bold"/>
                </a:rPr>
                <a:t>92.86%</a:t>
              </a:r>
              <a:r>
                <a:rPr lang="en-US" sz="2000">
                  <a:solidFill>
                    <a:srgbClr val="000000"/>
                  </a:solidFill>
                  <a:latin typeface="Muli"/>
                </a:rPr>
                <a:t>. It excels in all parameters except the recall factor, which shows the success of the algorithm in this classification.</a:t>
              </a:r>
            </a:p>
          </p:txBody>
        </p:sp>
      </p:grpSp>
      <p:sp>
        <p:nvSpPr>
          <p:cNvPr id="9" name="TextBox 9"/>
          <p:cNvSpPr txBox="1"/>
          <p:nvPr/>
        </p:nvSpPr>
        <p:spPr>
          <a:xfrm>
            <a:off x="4269729" y="7226008"/>
            <a:ext cx="4387064" cy="611505"/>
          </a:xfrm>
          <a:prstGeom prst="rect">
            <a:avLst/>
          </a:prstGeom>
        </p:spPr>
        <p:txBody>
          <a:bodyPr lIns="0" tIns="0" rIns="0" bIns="0" rtlCol="0" anchor="t">
            <a:spAutoFit/>
          </a:bodyPr>
          <a:lstStyle/>
          <a:p>
            <a:pPr algn="r">
              <a:lnSpc>
                <a:spcPts val="2520"/>
              </a:lnSpc>
            </a:pPr>
            <a:r>
              <a:rPr lang="en-US" sz="1800">
                <a:solidFill>
                  <a:srgbClr val="000000"/>
                </a:solidFill>
                <a:latin typeface="Muli Bold"/>
              </a:rPr>
              <a:t>Image:</a:t>
            </a:r>
            <a:r>
              <a:rPr lang="en-US" sz="1800">
                <a:solidFill>
                  <a:srgbClr val="000000"/>
                </a:solidFill>
                <a:latin typeface="Muli"/>
              </a:rPr>
              <a:t> Training and validation accuracy</a:t>
            </a:r>
          </a:p>
          <a:p>
            <a:pPr algn="r">
              <a:lnSpc>
                <a:spcPts val="2520"/>
              </a:lnSpc>
              <a:spcBef>
                <a:spcPct val="0"/>
              </a:spcBef>
            </a:pPr>
            <a:r>
              <a:rPr lang="en-US" sz="1800">
                <a:solidFill>
                  <a:srgbClr val="000000"/>
                </a:solidFill>
                <a:latin typeface="Muli"/>
              </a:rPr>
              <a:t>is plotted for 150 epochs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28682" y="2875291"/>
            <a:ext cx="10030636" cy="1371600"/>
          </a:xfrm>
          <a:prstGeom prst="rect">
            <a:avLst/>
          </a:prstGeom>
        </p:spPr>
        <p:txBody>
          <a:bodyPr lIns="0" tIns="0" rIns="0" bIns="0" rtlCol="0" anchor="t">
            <a:spAutoFit/>
          </a:bodyPr>
          <a:lstStyle/>
          <a:p>
            <a:pPr algn="ctr">
              <a:lnSpc>
                <a:spcPts val="10800"/>
              </a:lnSpc>
            </a:pPr>
            <a:r>
              <a:rPr lang="en-US" sz="9000">
                <a:solidFill>
                  <a:srgbClr val="000000"/>
                </a:solidFill>
                <a:latin typeface="Playfair Display 1 Bold"/>
              </a:rPr>
              <a:t>Next steps</a:t>
            </a:r>
          </a:p>
        </p:txBody>
      </p:sp>
      <p:sp>
        <p:nvSpPr>
          <p:cNvPr id="3" name="Freeform 3"/>
          <p:cNvSpPr/>
          <p:nvPr/>
        </p:nvSpPr>
        <p:spPr>
          <a:xfrm>
            <a:off x="11840335" y="-5577476"/>
            <a:ext cx="9279264" cy="9262392"/>
          </a:xfrm>
          <a:custGeom>
            <a:avLst/>
            <a:gdLst/>
            <a:ahLst/>
            <a:cxnLst/>
            <a:rect l="l" t="t" r="r" b="b"/>
            <a:pathLst>
              <a:path w="9279264" h="9262392">
                <a:moveTo>
                  <a:pt x="0" y="0"/>
                </a:moveTo>
                <a:lnTo>
                  <a:pt x="9279263" y="0"/>
                </a:lnTo>
                <a:lnTo>
                  <a:pt x="9279263"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470409" y="8332458"/>
            <a:ext cx="9279264" cy="9262392"/>
          </a:xfrm>
          <a:custGeom>
            <a:avLst/>
            <a:gdLst/>
            <a:ahLst/>
            <a:cxnLst/>
            <a:rect l="l" t="t" r="r" b="b"/>
            <a:pathLst>
              <a:path w="9279264" h="9262392">
                <a:moveTo>
                  <a:pt x="0" y="0"/>
                </a:moveTo>
                <a:lnTo>
                  <a:pt x="9279263" y="0"/>
                </a:lnTo>
                <a:lnTo>
                  <a:pt x="9279263"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3350610" y="4485016"/>
            <a:ext cx="11198710" cy="3685490"/>
            <a:chOff x="0" y="0"/>
            <a:chExt cx="8448468" cy="2780386"/>
          </a:xfrm>
        </p:grpSpPr>
        <p:sp>
          <p:nvSpPr>
            <p:cNvPr id="6" name="Freeform 6"/>
            <p:cNvSpPr/>
            <p:nvPr/>
          </p:nvSpPr>
          <p:spPr>
            <a:xfrm>
              <a:off x="0" y="0"/>
              <a:ext cx="8448468" cy="2780386"/>
            </a:xfrm>
            <a:custGeom>
              <a:avLst/>
              <a:gdLst/>
              <a:ahLst/>
              <a:cxnLst/>
              <a:rect l="l" t="t" r="r" b="b"/>
              <a:pathLst>
                <a:path w="8448468" h="2780386">
                  <a:moveTo>
                    <a:pt x="0" y="0"/>
                  </a:moveTo>
                  <a:lnTo>
                    <a:pt x="8448468" y="0"/>
                  </a:lnTo>
                  <a:lnTo>
                    <a:pt x="8448468" y="2780386"/>
                  </a:lnTo>
                  <a:lnTo>
                    <a:pt x="0" y="2780386"/>
                  </a:lnTo>
                  <a:close/>
                </a:path>
              </a:pathLst>
            </a:custGeom>
            <a:solidFill>
              <a:srgbClr val="FFFFFF"/>
            </a:solidFill>
            <a:ln w="38100" cap="sq">
              <a:solidFill>
                <a:srgbClr val="FF68D4"/>
              </a:solidFill>
              <a:prstDash val="solid"/>
              <a:miter/>
            </a:ln>
          </p:spPr>
        </p:sp>
        <p:sp>
          <p:nvSpPr>
            <p:cNvPr id="7" name="TextBox 7"/>
            <p:cNvSpPr txBox="1"/>
            <p:nvPr/>
          </p:nvSpPr>
          <p:spPr>
            <a:xfrm>
              <a:off x="0" y="-28575"/>
              <a:ext cx="8448468" cy="2808961"/>
            </a:xfrm>
            <a:prstGeom prst="rect">
              <a:avLst/>
            </a:prstGeom>
          </p:spPr>
          <p:txBody>
            <a:bodyPr lIns="254000" tIns="254000" rIns="254000" bIns="254000" rtlCol="0" anchor="ctr"/>
            <a:lstStyle/>
            <a:p>
              <a:pPr>
                <a:lnSpc>
                  <a:spcPts val="2520"/>
                </a:lnSpc>
              </a:pPr>
              <a:endParaRPr/>
            </a:p>
          </p:txBody>
        </p:sp>
      </p:grpSp>
      <p:sp>
        <p:nvSpPr>
          <p:cNvPr id="8" name="TextBox 8"/>
          <p:cNvSpPr txBox="1"/>
          <p:nvPr/>
        </p:nvSpPr>
        <p:spPr>
          <a:xfrm>
            <a:off x="4092983" y="4888898"/>
            <a:ext cx="9713964" cy="2788446"/>
          </a:xfrm>
          <a:prstGeom prst="rect">
            <a:avLst/>
          </a:prstGeom>
        </p:spPr>
        <p:txBody>
          <a:bodyPr lIns="0" tIns="0" rIns="0" bIns="0" rtlCol="0" anchor="t">
            <a:spAutoFit/>
          </a:bodyPr>
          <a:lstStyle/>
          <a:p>
            <a:pPr marL="1052448" lvl="2" indent="-350816">
              <a:lnSpc>
                <a:spcPts val="3168"/>
              </a:lnSpc>
              <a:buFont typeface="Arial"/>
              <a:buChar char="⚬"/>
            </a:pPr>
            <a:r>
              <a:rPr lang="en-US" sz="2437">
                <a:solidFill>
                  <a:srgbClr val="000000"/>
                </a:solidFill>
                <a:latin typeface="Muli"/>
              </a:rPr>
              <a:t>Further research with a larger, Irish-specific patient dataset.</a:t>
            </a:r>
          </a:p>
          <a:p>
            <a:pPr marL="1052448" lvl="2" indent="-350816">
              <a:lnSpc>
                <a:spcPts val="3168"/>
              </a:lnSpc>
              <a:buFont typeface="Arial"/>
              <a:buChar char="⚬"/>
            </a:pPr>
            <a:r>
              <a:rPr lang="en-US" sz="2437">
                <a:solidFill>
                  <a:srgbClr val="000000"/>
                </a:solidFill>
                <a:latin typeface="Muli"/>
              </a:rPr>
              <a:t>Collaboration with healthcare domain experts to refine the model.</a:t>
            </a:r>
          </a:p>
          <a:p>
            <a:pPr marL="1052448" lvl="2" indent="-350816">
              <a:lnSpc>
                <a:spcPts val="3168"/>
              </a:lnSpc>
              <a:buFont typeface="Arial"/>
              <a:buChar char="⚬"/>
            </a:pPr>
            <a:r>
              <a:rPr lang="en-US" sz="2437">
                <a:solidFill>
                  <a:srgbClr val="000000"/>
                </a:solidFill>
                <a:latin typeface="Muli"/>
              </a:rPr>
              <a:t>Pilot program in a selected hospital to assess real-world performance.</a:t>
            </a:r>
          </a:p>
          <a:p>
            <a:pPr marL="1052448" lvl="2" indent="-350816">
              <a:lnSpc>
                <a:spcPts val="3168"/>
              </a:lnSpc>
              <a:buFont typeface="Arial"/>
              <a:buChar char="⚬"/>
            </a:pPr>
            <a:r>
              <a:rPr lang="en-US" sz="2437">
                <a:solidFill>
                  <a:srgbClr val="000000"/>
                </a:solidFill>
                <a:latin typeface="Muli"/>
              </a:rPr>
              <a:t>Address data gaps and potential biases for successful large-scale implementation.</a:t>
            </a:r>
          </a:p>
        </p:txBody>
      </p:sp>
      <p:grpSp>
        <p:nvGrpSpPr>
          <p:cNvPr id="9" name="Group 9"/>
          <p:cNvGrpSpPr/>
          <p:nvPr/>
        </p:nvGrpSpPr>
        <p:grpSpPr>
          <a:xfrm>
            <a:off x="1028700" y="1028700"/>
            <a:ext cx="2012099" cy="1962150"/>
            <a:chOff x="0" y="0"/>
            <a:chExt cx="2682799" cy="2616200"/>
          </a:xfrm>
        </p:grpSpPr>
        <p:sp>
          <p:nvSpPr>
            <p:cNvPr id="10" name="Freeform 10"/>
            <p:cNvSpPr/>
            <p:nvPr/>
          </p:nvSpPr>
          <p:spPr>
            <a:xfrm>
              <a:off x="392766" y="0"/>
              <a:ext cx="1897267" cy="1893817"/>
            </a:xfrm>
            <a:custGeom>
              <a:avLst/>
              <a:gdLst/>
              <a:ahLst/>
              <a:cxnLst/>
              <a:rect l="l" t="t" r="r" b="b"/>
              <a:pathLst>
                <a:path w="1897267" h="1893817">
                  <a:moveTo>
                    <a:pt x="0" y="0"/>
                  </a:moveTo>
                  <a:lnTo>
                    <a:pt x="1897267" y="0"/>
                  </a:lnTo>
                  <a:lnTo>
                    <a:pt x="1897267" y="1893817"/>
                  </a:lnTo>
                  <a:lnTo>
                    <a:pt x="0" y="18938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0" y="2268004"/>
              <a:ext cx="2682799" cy="348196"/>
            </a:xfrm>
            <a:prstGeom prst="rect">
              <a:avLst/>
            </a:prstGeom>
          </p:spPr>
          <p:txBody>
            <a:bodyPr lIns="0" tIns="0" rIns="0" bIns="0" rtlCol="0" anchor="t">
              <a:spAutoFit/>
            </a:bodyPr>
            <a:lstStyle/>
            <a:p>
              <a:pPr>
                <a:lnSpc>
                  <a:spcPts val="2283"/>
                </a:lnSpc>
                <a:spcBef>
                  <a:spcPct val="0"/>
                </a:spcBef>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7488" y="698462"/>
            <a:ext cx="6493331" cy="1371600"/>
          </a:xfrm>
          <a:prstGeom prst="rect">
            <a:avLst/>
          </a:prstGeom>
        </p:spPr>
        <p:txBody>
          <a:bodyPr lIns="0" tIns="0" rIns="0" bIns="0" rtlCol="0" anchor="t">
            <a:spAutoFit/>
          </a:bodyPr>
          <a:lstStyle/>
          <a:p>
            <a:pPr>
              <a:lnSpc>
                <a:spcPts val="10800"/>
              </a:lnSpc>
            </a:pPr>
            <a:r>
              <a:rPr lang="en-US" sz="9000">
                <a:solidFill>
                  <a:srgbClr val="000000"/>
                </a:solidFill>
                <a:latin typeface="Playfair Display 1 Bold"/>
              </a:rPr>
              <a:t>References</a:t>
            </a:r>
          </a:p>
        </p:txBody>
      </p:sp>
      <p:sp>
        <p:nvSpPr>
          <p:cNvPr id="3" name="TextBox 3"/>
          <p:cNvSpPr txBox="1"/>
          <p:nvPr/>
        </p:nvSpPr>
        <p:spPr>
          <a:xfrm>
            <a:off x="953094" y="2179491"/>
            <a:ext cx="16381812" cy="5621347"/>
          </a:xfrm>
          <a:prstGeom prst="rect">
            <a:avLst/>
          </a:prstGeom>
        </p:spPr>
        <p:txBody>
          <a:bodyPr lIns="0" tIns="0" rIns="0" bIns="0" rtlCol="0" anchor="t">
            <a:spAutoFit/>
          </a:bodyPr>
          <a:lstStyle/>
          <a:p>
            <a:pPr>
              <a:lnSpc>
                <a:spcPts val="1959"/>
              </a:lnSpc>
            </a:pPr>
            <a:r>
              <a:rPr lang="en-US" sz="1399" dirty="0">
                <a:solidFill>
                  <a:srgbClr val="000000"/>
                </a:solidFill>
                <a:latin typeface="Muli"/>
              </a:rPr>
              <a:t>[1] </a:t>
            </a:r>
            <a:r>
              <a:rPr lang="en-US" sz="1399" dirty="0" err="1">
                <a:solidFill>
                  <a:srgbClr val="000000"/>
                </a:solidFill>
                <a:latin typeface="Muli"/>
              </a:rPr>
              <a:t>Noviyanti</a:t>
            </a:r>
            <a:r>
              <a:rPr lang="en-US" sz="1399" dirty="0">
                <a:solidFill>
                  <a:srgbClr val="000000"/>
                </a:solidFill>
                <a:latin typeface="Muli"/>
              </a:rPr>
              <a:t>, C. N., &amp; </a:t>
            </a:r>
            <a:r>
              <a:rPr lang="en-US" sz="1399" dirty="0" err="1">
                <a:solidFill>
                  <a:srgbClr val="000000"/>
                </a:solidFill>
                <a:latin typeface="Muli"/>
              </a:rPr>
              <a:t>Alamsyah</a:t>
            </a:r>
            <a:r>
              <a:rPr lang="en-US" sz="1399" dirty="0">
                <a:solidFill>
                  <a:srgbClr val="000000"/>
                </a:solidFill>
                <a:latin typeface="Muli"/>
              </a:rPr>
              <a:t>, A. (2024). Early Detection of Diabetes Using Random Forest Algorithm. Journal of Information System Exploration and Research, 2(1). https://doi.org/10.52465/joiser.v2i1.245</a:t>
            </a:r>
          </a:p>
          <a:p>
            <a:pPr>
              <a:lnSpc>
                <a:spcPts val="1959"/>
              </a:lnSpc>
            </a:pPr>
            <a:r>
              <a:rPr lang="en-US" sz="1399" dirty="0">
                <a:solidFill>
                  <a:srgbClr val="000000"/>
                </a:solidFill>
                <a:latin typeface="Muli"/>
              </a:rPr>
              <a:t>[2] Islam MA, Majumder MZH, Hussein MA. (2023). Chronic kidney disease prediction based on machine learning algorithms. J </a:t>
            </a:r>
            <a:r>
              <a:rPr lang="en-US" sz="1399" dirty="0" err="1">
                <a:solidFill>
                  <a:srgbClr val="000000"/>
                </a:solidFill>
                <a:latin typeface="Muli"/>
              </a:rPr>
              <a:t>Pathol</a:t>
            </a:r>
            <a:r>
              <a:rPr lang="en-US" sz="1399" dirty="0">
                <a:solidFill>
                  <a:srgbClr val="000000"/>
                </a:solidFill>
                <a:latin typeface="Muli"/>
              </a:rPr>
              <a:t> Inform. 2023 Jan 12;14:100189. </a:t>
            </a:r>
            <a:r>
              <a:rPr lang="en-US" sz="1399" dirty="0" err="1">
                <a:solidFill>
                  <a:srgbClr val="000000"/>
                </a:solidFill>
                <a:latin typeface="Muli"/>
              </a:rPr>
              <a:t>doi</a:t>
            </a:r>
            <a:r>
              <a:rPr lang="en-US" sz="1399" dirty="0">
                <a:solidFill>
                  <a:srgbClr val="000000"/>
                </a:solidFill>
                <a:latin typeface="Muli"/>
              </a:rPr>
              <a:t>: 10.1016/j.jpi.2023.100189.</a:t>
            </a:r>
          </a:p>
          <a:p>
            <a:pPr>
              <a:lnSpc>
                <a:spcPts val="1959"/>
              </a:lnSpc>
            </a:pPr>
            <a:r>
              <a:rPr lang="en-US" sz="1399" dirty="0">
                <a:solidFill>
                  <a:srgbClr val="000000"/>
                </a:solidFill>
                <a:latin typeface="Muli"/>
              </a:rPr>
              <a:t>[3] </a:t>
            </a:r>
            <a:r>
              <a:rPr lang="en-US" sz="1399" dirty="0" err="1">
                <a:solidFill>
                  <a:srgbClr val="000000"/>
                </a:solidFill>
                <a:latin typeface="Muli"/>
              </a:rPr>
              <a:t>Barhoom</a:t>
            </a:r>
            <a:r>
              <a:rPr lang="en-US" sz="1399" dirty="0">
                <a:solidFill>
                  <a:srgbClr val="000000"/>
                </a:solidFill>
                <a:latin typeface="Muli"/>
              </a:rPr>
              <a:t>, Ali M. A. et al (2022). Prediction of Heart Disease Using a Collection of Machine and Deep Learning Algorithms. International Journal of Engineering and Information Systems (IJEAIS) 6 (4):1-13.</a:t>
            </a:r>
          </a:p>
          <a:p>
            <a:pPr>
              <a:lnSpc>
                <a:spcPts val="1959"/>
              </a:lnSpc>
            </a:pPr>
            <a:r>
              <a:rPr lang="en-US" sz="1399" dirty="0">
                <a:solidFill>
                  <a:srgbClr val="000000"/>
                </a:solidFill>
                <a:latin typeface="Muli"/>
              </a:rPr>
              <a:t>[4] </a:t>
            </a:r>
            <a:r>
              <a:rPr lang="en-US" sz="1399" dirty="0" err="1">
                <a:solidFill>
                  <a:srgbClr val="000000"/>
                </a:solidFill>
                <a:latin typeface="Muli"/>
              </a:rPr>
              <a:t>Bemando</a:t>
            </a:r>
            <a:r>
              <a:rPr lang="en-US" sz="1399" dirty="0">
                <a:solidFill>
                  <a:srgbClr val="000000"/>
                </a:solidFill>
                <a:latin typeface="Muli"/>
              </a:rPr>
              <a:t>, C., Miranda, E. &amp; </a:t>
            </a:r>
            <a:r>
              <a:rPr lang="en-US" sz="1399" dirty="0" err="1">
                <a:solidFill>
                  <a:srgbClr val="000000"/>
                </a:solidFill>
                <a:latin typeface="Muli"/>
              </a:rPr>
              <a:t>Aryuni</a:t>
            </a:r>
            <a:r>
              <a:rPr lang="en-US" sz="1399" dirty="0">
                <a:solidFill>
                  <a:srgbClr val="000000"/>
                </a:solidFill>
                <a:latin typeface="Muli"/>
              </a:rPr>
              <a:t>, M. (2021), "Machine-Learning-Based Prediction Models of Coronary Heart Disease Using Naïve Bayes and Random Forest Algorithms", IEEE, , pp. 232</a:t>
            </a:r>
          </a:p>
          <a:p>
            <a:pPr>
              <a:lnSpc>
                <a:spcPts val="1959"/>
              </a:lnSpc>
            </a:pPr>
            <a:r>
              <a:rPr lang="en-US" sz="1399" dirty="0">
                <a:solidFill>
                  <a:srgbClr val="000000"/>
                </a:solidFill>
                <a:latin typeface="Muli"/>
              </a:rPr>
              <a:t>[5] Young, D.L., Engels, R., </a:t>
            </a:r>
            <a:r>
              <a:rPr lang="en-US" sz="1399" dirty="0" err="1">
                <a:solidFill>
                  <a:srgbClr val="000000"/>
                </a:solidFill>
                <a:latin typeface="Muli"/>
              </a:rPr>
              <a:t>Colantuoni</a:t>
            </a:r>
            <a:r>
              <a:rPr lang="en-US" sz="1399" dirty="0">
                <a:solidFill>
                  <a:srgbClr val="000000"/>
                </a:solidFill>
                <a:latin typeface="Muli"/>
              </a:rPr>
              <a:t>, E., Friedman, L.A. &amp; Hoyer, E.H. (2023), "Machine learning prediction of hospital patient need for post-acute care using an admission mobility measure is robust across patient diagnoses", Health policy and technology, vol. 12, no. 2, pp. 100754.</a:t>
            </a:r>
          </a:p>
          <a:p>
            <a:pPr>
              <a:lnSpc>
                <a:spcPts val="1959"/>
              </a:lnSpc>
            </a:pPr>
            <a:r>
              <a:rPr lang="en-US" sz="1399" dirty="0">
                <a:solidFill>
                  <a:srgbClr val="000000"/>
                </a:solidFill>
                <a:latin typeface="Muli"/>
              </a:rPr>
              <a:t>[6] </a:t>
            </a:r>
            <a:r>
              <a:rPr lang="en-US" sz="1399" dirty="0" err="1">
                <a:solidFill>
                  <a:srgbClr val="000000"/>
                </a:solidFill>
                <a:latin typeface="Muli"/>
              </a:rPr>
              <a:t>Bollepalli</a:t>
            </a:r>
            <a:r>
              <a:rPr lang="en-US" sz="1399" dirty="0">
                <a:solidFill>
                  <a:srgbClr val="000000"/>
                </a:solidFill>
                <a:latin typeface="Muli"/>
              </a:rPr>
              <a:t>, S.C., Sahani, A.K., Aslam, N., Mohan, B., Kulkarni, K., Goyal, A., Singh, B., Singh, G., Mittal, A., Tandon, R. et al., 2022. An optimized machine learning model accurately predicts in-hospital outcomes at admission to a cardiac unit. Diagnostics, 12(2), p.241. Available </a:t>
            </a:r>
            <a:r>
              <a:rPr lang="en-US" sz="1399" dirty="0" err="1">
                <a:solidFill>
                  <a:srgbClr val="000000"/>
                </a:solidFill>
                <a:latin typeface="Muli"/>
              </a:rPr>
              <a:t>at:https</a:t>
            </a:r>
            <a:r>
              <a:rPr lang="en-US" sz="1399" dirty="0">
                <a:solidFill>
                  <a:srgbClr val="000000"/>
                </a:solidFill>
                <a:latin typeface="Muli"/>
              </a:rPr>
              <a:t>://doi.org/10.3390/diagnostics12020241</a:t>
            </a:r>
          </a:p>
          <a:p>
            <a:pPr>
              <a:lnSpc>
                <a:spcPts val="1959"/>
              </a:lnSpc>
            </a:pPr>
            <a:r>
              <a:rPr lang="en-US" sz="1399" dirty="0">
                <a:solidFill>
                  <a:srgbClr val="000000"/>
                </a:solidFill>
                <a:latin typeface="Muli"/>
              </a:rPr>
              <a:t>[7] </a:t>
            </a:r>
            <a:r>
              <a:rPr lang="en-US" sz="1399" dirty="0" err="1">
                <a:solidFill>
                  <a:srgbClr val="000000"/>
                </a:solidFill>
                <a:latin typeface="Muli"/>
              </a:rPr>
              <a:t>Ghaderzadeh</a:t>
            </a:r>
            <a:r>
              <a:rPr lang="en-US" sz="1399" dirty="0">
                <a:solidFill>
                  <a:srgbClr val="000000"/>
                </a:solidFill>
                <a:latin typeface="Muli"/>
              </a:rPr>
              <a:t>, M., Aria, M., Hosseini, A., </a:t>
            </a:r>
            <a:r>
              <a:rPr lang="en-US" sz="1399" dirty="0" err="1">
                <a:solidFill>
                  <a:srgbClr val="000000"/>
                </a:solidFill>
                <a:latin typeface="Muli"/>
              </a:rPr>
              <a:t>Asadi</a:t>
            </a:r>
            <a:r>
              <a:rPr lang="en-US" sz="1399" dirty="0">
                <a:solidFill>
                  <a:srgbClr val="000000"/>
                </a:solidFill>
                <a:latin typeface="Muli"/>
              </a:rPr>
              <a:t>, F., </a:t>
            </a:r>
            <a:r>
              <a:rPr lang="en-US" sz="1399" dirty="0" err="1">
                <a:solidFill>
                  <a:srgbClr val="000000"/>
                </a:solidFill>
                <a:latin typeface="Muli"/>
              </a:rPr>
              <a:t>Bashash</a:t>
            </a:r>
            <a:r>
              <a:rPr lang="en-US" sz="1399" dirty="0">
                <a:solidFill>
                  <a:srgbClr val="000000"/>
                </a:solidFill>
                <a:latin typeface="Muli"/>
              </a:rPr>
              <a:t>, D. and </a:t>
            </a:r>
            <a:r>
              <a:rPr lang="en-US" sz="1399" dirty="0" err="1">
                <a:solidFill>
                  <a:srgbClr val="000000"/>
                </a:solidFill>
                <a:latin typeface="Muli"/>
              </a:rPr>
              <a:t>Abolghasemi</a:t>
            </a:r>
            <a:r>
              <a:rPr lang="en-US" sz="1399" dirty="0">
                <a:solidFill>
                  <a:srgbClr val="000000"/>
                </a:solidFill>
                <a:latin typeface="Muli"/>
              </a:rPr>
              <a:t>, H., 2021. A fast and efficient CNN model for B-ALL diagnosis and its subtypes classification using peripheral blood smear images. International Journal of Intelligent Systems, [online]</a:t>
            </a:r>
            <a:endParaRPr lang="en-US" sz="1399" dirty="0">
              <a:solidFill>
                <a:srgbClr val="000000"/>
              </a:solidFill>
              <a:latin typeface="Muli"/>
              <a:hlinkClick r:id="rId2" tooltip="https://doi.org/10.1002/int.22753"/>
            </a:endParaRPr>
          </a:p>
          <a:p>
            <a:pPr>
              <a:lnSpc>
                <a:spcPts val="1959"/>
              </a:lnSpc>
            </a:pPr>
            <a:r>
              <a:rPr lang="en-US" sz="1399" dirty="0">
                <a:solidFill>
                  <a:srgbClr val="000000"/>
                </a:solidFill>
                <a:latin typeface="Muli"/>
              </a:rPr>
              <a:t>[8] Burrows, N.R., 2017. Incidence of end-stage renal disease attributed to diabetes among persons with diagnosed diabetes—United States and Puerto Rico, 2000–2014. MMWR. Morbidity and mortality weekly report, 66. Available at: https://doi.org/10.24432/C53919</a:t>
            </a:r>
          </a:p>
          <a:p>
            <a:pPr>
              <a:lnSpc>
                <a:spcPts val="1959"/>
              </a:lnSpc>
            </a:pPr>
            <a:r>
              <a:rPr lang="en-US" sz="1399" dirty="0">
                <a:solidFill>
                  <a:srgbClr val="000000"/>
                </a:solidFill>
                <a:latin typeface="Muli"/>
              </a:rPr>
              <a:t>[9] Rubini, L., </a:t>
            </a:r>
            <a:r>
              <a:rPr lang="en-US" sz="1399" dirty="0" err="1">
                <a:solidFill>
                  <a:srgbClr val="000000"/>
                </a:solidFill>
                <a:latin typeface="Muli"/>
              </a:rPr>
              <a:t>Soundarapandian</a:t>
            </a:r>
            <a:r>
              <a:rPr lang="en-US" sz="1399" dirty="0">
                <a:solidFill>
                  <a:srgbClr val="000000"/>
                </a:solidFill>
                <a:latin typeface="Muli"/>
              </a:rPr>
              <a:t>, P. and Eswaran, P., 2015. Chronic Kidney Disease. [online] Available at: </a:t>
            </a:r>
            <a:r>
              <a:rPr lang="en-US" sz="1399" dirty="0">
                <a:solidFill>
                  <a:srgbClr val="000000"/>
                </a:solidFill>
                <a:latin typeface="Muli"/>
                <a:hlinkClick r:id="rId3" tooltip="https://doi.org/10.24432/C5G020"/>
              </a:rPr>
              <a:t>https://doi.org/10.24432/C5G020</a:t>
            </a:r>
          </a:p>
          <a:p>
            <a:pPr>
              <a:lnSpc>
                <a:spcPts val="1959"/>
              </a:lnSpc>
            </a:pPr>
            <a:r>
              <a:rPr lang="en-US" sz="1399" dirty="0">
                <a:solidFill>
                  <a:srgbClr val="000000"/>
                </a:solidFill>
                <a:latin typeface="Muli"/>
              </a:rPr>
              <a:t>[10] </a:t>
            </a:r>
            <a:r>
              <a:rPr lang="en-US" sz="1399" dirty="0" err="1">
                <a:solidFill>
                  <a:srgbClr val="000000"/>
                </a:solidFill>
                <a:latin typeface="Muli"/>
              </a:rPr>
              <a:t>Janosi</a:t>
            </a:r>
            <a:r>
              <a:rPr lang="en-US" sz="1399" dirty="0">
                <a:solidFill>
                  <a:srgbClr val="000000"/>
                </a:solidFill>
                <a:latin typeface="Muli"/>
              </a:rPr>
              <a:t>, A., </a:t>
            </a:r>
            <a:r>
              <a:rPr lang="en-US" sz="1399" dirty="0" err="1">
                <a:solidFill>
                  <a:srgbClr val="000000"/>
                </a:solidFill>
                <a:latin typeface="Muli"/>
              </a:rPr>
              <a:t>Steinbrunn</a:t>
            </a:r>
            <a:r>
              <a:rPr lang="en-US" sz="1399" dirty="0">
                <a:solidFill>
                  <a:srgbClr val="000000"/>
                </a:solidFill>
                <a:latin typeface="Muli"/>
              </a:rPr>
              <a:t>, W., </a:t>
            </a:r>
            <a:r>
              <a:rPr lang="en-US" sz="1399" dirty="0" err="1">
                <a:solidFill>
                  <a:srgbClr val="000000"/>
                </a:solidFill>
                <a:latin typeface="Muli"/>
              </a:rPr>
              <a:t>Pfisterer</a:t>
            </a:r>
            <a:r>
              <a:rPr lang="en-US" sz="1399" dirty="0">
                <a:solidFill>
                  <a:srgbClr val="000000"/>
                </a:solidFill>
                <a:latin typeface="Muli"/>
              </a:rPr>
              <a:t>, M. and </a:t>
            </a:r>
            <a:r>
              <a:rPr lang="en-US" sz="1399" dirty="0" err="1">
                <a:solidFill>
                  <a:srgbClr val="000000"/>
                </a:solidFill>
                <a:latin typeface="Muli"/>
              </a:rPr>
              <a:t>Detrano</a:t>
            </a:r>
            <a:r>
              <a:rPr lang="en-US" sz="1399" dirty="0">
                <a:solidFill>
                  <a:srgbClr val="000000"/>
                </a:solidFill>
                <a:latin typeface="Muli"/>
              </a:rPr>
              <a:t>, R., 1988. Heart Disease. UCI Machine Learning Repository. Available at: </a:t>
            </a:r>
            <a:r>
              <a:rPr lang="en-US" sz="1399" dirty="0" err="1">
                <a:solidFill>
                  <a:srgbClr val="000000"/>
                </a:solidFill>
                <a:latin typeface="Muli"/>
                <a:hlinkClick r:id="rId4" tooltip="https://doi.org/10.24432/C52P4X"/>
              </a:rPr>
              <a:t>Janosi</a:t>
            </a:r>
            <a:r>
              <a:rPr lang="en-US" sz="1399" dirty="0">
                <a:solidFill>
                  <a:srgbClr val="000000"/>
                </a:solidFill>
                <a:latin typeface="Muli"/>
                <a:hlinkClick r:id="rId4" tooltip="https://doi.org/10.24432/C52P4X"/>
              </a:rPr>
              <a:t>, A., </a:t>
            </a:r>
            <a:r>
              <a:rPr lang="en-US" sz="1399" dirty="0" err="1">
                <a:solidFill>
                  <a:srgbClr val="000000"/>
                </a:solidFill>
                <a:latin typeface="Muli"/>
                <a:hlinkClick r:id="rId4" tooltip="https://doi.org/10.24432/C52P4X"/>
              </a:rPr>
              <a:t>Steinbrunn</a:t>
            </a:r>
            <a:r>
              <a:rPr lang="en-US" sz="1399" dirty="0">
                <a:solidFill>
                  <a:srgbClr val="000000"/>
                </a:solidFill>
                <a:latin typeface="Muli"/>
                <a:hlinkClick r:id="rId4" tooltip="https://doi.org/10.24432/C52P4X"/>
              </a:rPr>
              <a:t>, W., </a:t>
            </a:r>
            <a:r>
              <a:rPr lang="en-US" sz="1399" dirty="0" err="1">
                <a:solidFill>
                  <a:srgbClr val="000000"/>
                </a:solidFill>
                <a:latin typeface="Muli"/>
                <a:hlinkClick r:id="rId4" tooltip="https://doi.org/10.24432/C52P4X"/>
              </a:rPr>
              <a:t>Pfisterer</a:t>
            </a:r>
            <a:r>
              <a:rPr lang="en-US" sz="1399" dirty="0">
                <a:solidFill>
                  <a:srgbClr val="000000"/>
                </a:solidFill>
                <a:latin typeface="Muli"/>
                <a:hlinkClick r:id="rId4" tooltip="https://doi.org/10.24432/C52P4X"/>
              </a:rPr>
              <a:t>, M. and </a:t>
            </a:r>
            <a:r>
              <a:rPr lang="en-US" sz="1399" dirty="0" err="1">
                <a:solidFill>
                  <a:srgbClr val="000000"/>
                </a:solidFill>
                <a:latin typeface="Muli"/>
                <a:hlinkClick r:id="rId4" tooltip="https://doi.org/10.24432/C52P4X"/>
              </a:rPr>
              <a:t>Detrano</a:t>
            </a:r>
            <a:r>
              <a:rPr lang="en-US" sz="1399" dirty="0">
                <a:solidFill>
                  <a:srgbClr val="000000"/>
                </a:solidFill>
                <a:latin typeface="Muli"/>
                <a:hlinkClick r:id="rId4" tooltip="https://doi.org/10.24432/C52P4X"/>
              </a:rPr>
              <a:t>, R., 1988. Heart Disease. [online] Available at: https://doi.org/10.24432/C52P4X </a:t>
            </a:r>
          </a:p>
          <a:p>
            <a:pPr>
              <a:lnSpc>
                <a:spcPts val="1959"/>
              </a:lnSpc>
            </a:pPr>
            <a:r>
              <a:rPr lang="en-US" sz="1399" dirty="0">
                <a:solidFill>
                  <a:srgbClr val="000000"/>
                </a:solidFill>
                <a:latin typeface="Muli"/>
              </a:rPr>
              <a:t>[11] </a:t>
            </a:r>
            <a:r>
              <a:rPr lang="en-US" sz="1399" dirty="0" err="1">
                <a:solidFill>
                  <a:srgbClr val="000000"/>
                </a:solidFill>
                <a:latin typeface="Muli"/>
              </a:rPr>
              <a:t>Wolberg</a:t>
            </a:r>
            <a:r>
              <a:rPr lang="en-US" sz="1399" dirty="0">
                <a:solidFill>
                  <a:srgbClr val="000000"/>
                </a:solidFill>
                <a:latin typeface="Muli"/>
              </a:rPr>
              <a:t>, W., Mangasarian, O., Street, N. and Street, W., 1995. Breast Cancer Wisconsin (Diagnostic). UCI Machine Learning Repository. Available at: </a:t>
            </a:r>
            <a:r>
              <a:rPr lang="en-US" sz="1399" dirty="0">
                <a:solidFill>
                  <a:srgbClr val="000000"/>
                </a:solidFill>
                <a:latin typeface="Muli"/>
                <a:hlinkClick r:id="rId5" tooltip="https://doi.org/10.24432/C5DW2B"/>
              </a:rPr>
              <a:t>https://doi.org/10.24432/C5DW2B</a:t>
            </a:r>
            <a:r>
              <a:rPr lang="en-US" sz="1399" dirty="0">
                <a:solidFill>
                  <a:srgbClr val="000000"/>
                </a:solidFill>
                <a:latin typeface="Muli"/>
              </a:rPr>
              <a:t> </a:t>
            </a:r>
          </a:p>
          <a:p>
            <a:pPr>
              <a:lnSpc>
                <a:spcPts val="1959"/>
              </a:lnSpc>
            </a:pPr>
            <a:r>
              <a:rPr lang="en-US" sz="1399" dirty="0">
                <a:solidFill>
                  <a:srgbClr val="000000"/>
                </a:solidFill>
                <a:latin typeface="Muli"/>
              </a:rPr>
              <a:t>[12] </a:t>
            </a:r>
            <a:r>
              <a:rPr lang="en-US" sz="1399" dirty="0" err="1">
                <a:solidFill>
                  <a:srgbClr val="000000"/>
                </a:solidFill>
                <a:latin typeface="Muli"/>
              </a:rPr>
              <a:t>Saifi</a:t>
            </a:r>
            <a:r>
              <a:rPr lang="en-US" sz="1399" dirty="0">
                <a:solidFill>
                  <a:srgbClr val="000000"/>
                </a:solidFill>
                <a:latin typeface="Muli"/>
              </a:rPr>
              <a:t>, S. and Mahmood, S., 2017. Prostate Cancer. Kaggle. Available at: </a:t>
            </a:r>
            <a:r>
              <a:rPr lang="en-US" sz="1399" dirty="0">
                <a:solidFill>
                  <a:srgbClr val="000000"/>
                </a:solidFill>
                <a:latin typeface="Muli"/>
                <a:hlinkClick r:id="rId6" tooltip="https://www.kaggle.com/datasets/sajidsaifi/prostate-cancer"/>
              </a:rPr>
              <a:t>https://www.kaggle.com/datasets/sajidsaifi/prostate-cancer</a:t>
            </a:r>
          </a:p>
          <a:p>
            <a:pPr>
              <a:lnSpc>
                <a:spcPts val="1959"/>
              </a:lnSpc>
            </a:pPr>
            <a:r>
              <a:rPr lang="en-US" sz="1399" dirty="0">
                <a:solidFill>
                  <a:srgbClr val="000000"/>
                </a:solidFill>
                <a:latin typeface="Muli"/>
              </a:rPr>
              <a:t>[13] Borkowski, A.A., Bui, M.M., Thomas, L.B., Wilson, C.P., DeLand, L.A. and </a:t>
            </a:r>
            <a:r>
              <a:rPr lang="en-US" sz="1399" dirty="0" err="1">
                <a:solidFill>
                  <a:srgbClr val="000000"/>
                </a:solidFill>
                <a:latin typeface="Muli"/>
              </a:rPr>
              <a:t>Mastorides</a:t>
            </a:r>
            <a:r>
              <a:rPr lang="en-US" sz="1399" dirty="0">
                <a:solidFill>
                  <a:srgbClr val="000000"/>
                </a:solidFill>
                <a:latin typeface="Muli"/>
              </a:rPr>
              <a:t>, S.M., 2019. Lung and Colon Cancer Histopathological Image Dataset (LC25000). </a:t>
            </a:r>
            <a:r>
              <a:rPr lang="en-US" sz="1399" dirty="0" err="1">
                <a:solidFill>
                  <a:srgbClr val="000000"/>
                </a:solidFill>
                <a:latin typeface="Muli"/>
              </a:rPr>
              <a:t>arXiv</a:t>
            </a:r>
            <a:r>
              <a:rPr lang="en-US" sz="1399" dirty="0">
                <a:solidFill>
                  <a:srgbClr val="000000"/>
                </a:solidFill>
                <a:latin typeface="Muli"/>
              </a:rPr>
              <a:t> preprint arXiv:1912.12142. Available at: </a:t>
            </a:r>
            <a:r>
              <a:rPr lang="en-US" sz="1399" dirty="0">
                <a:solidFill>
                  <a:srgbClr val="000000"/>
                </a:solidFill>
                <a:latin typeface="Muli"/>
                <a:hlinkClick r:id="rId7" tooltip="https://arxiv.org/abs/1912.12142"/>
              </a:rPr>
              <a:t>https://arxiv.org/abs/1912.12142</a:t>
            </a:r>
          </a:p>
          <a:p>
            <a:pPr>
              <a:lnSpc>
                <a:spcPts val="1959"/>
              </a:lnSpc>
            </a:pPr>
            <a:r>
              <a:rPr lang="en-US" sz="1399" dirty="0">
                <a:solidFill>
                  <a:srgbClr val="000000"/>
                </a:solidFill>
                <a:latin typeface="Muli"/>
              </a:rPr>
              <a:t>[14] Al Aswad, N., 2023. Lung Cancer [Dataset]. Available at: </a:t>
            </a:r>
            <a:r>
              <a:rPr lang="en-US" sz="1399" dirty="0">
                <a:solidFill>
                  <a:srgbClr val="000000"/>
                </a:solidFill>
                <a:latin typeface="Muli"/>
                <a:hlinkClick r:id="rId8" tooltip="https://huggingface.co/datasets/nateraw/lung-cancer"/>
              </a:rPr>
              <a:t>https://huggingface.co/datasets/nateraw/lung-cancer</a:t>
            </a:r>
          </a:p>
        </p:txBody>
      </p:sp>
      <p:sp>
        <p:nvSpPr>
          <p:cNvPr id="4" name="Freeform 4"/>
          <p:cNvSpPr/>
          <p:nvPr/>
        </p:nvSpPr>
        <p:spPr>
          <a:xfrm>
            <a:off x="-5470409" y="8332458"/>
            <a:ext cx="9279264" cy="9262392"/>
          </a:xfrm>
          <a:custGeom>
            <a:avLst/>
            <a:gdLst/>
            <a:ahLst/>
            <a:cxnLst/>
            <a:rect l="l" t="t" r="r" b="b"/>
            <a:pathLst>
              <a:path w="9279264" h="9262392">
                <a:moveTo>
                  <a:pt x="0" y="0"/>
                </a:moveTo>
                <a:lnTo>
                  <a:pt x="9279263" y="0"/>
                </a:lnTo>
                <a:lnTo>
                  <a:pt x="9279263" y="9262392"/>
                </a:lnTo>
                <a:lnTo>
                  <a:pt x="0" y="92623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58080" y="-5577476"/>
            <a:ext cx="9279264" cy="9262392"/>
          </a:xfrm>
          <a:custGeom>
            <a:avLst/>
            <a:gdLst/>
            <a:ahLst/>
            <a:cxnLst/>
            <a:rect l="l" t="t" r="r" b="b"/>
            <a:pathLst>
              <a:path w="9279264" h="9262392">
                <a:moveTo>
                  <a:pt x="0" y="0"/>
                </a:moveTo>
                <a:lnTo>
                  <a:pt x="9279263" y="0"/>
                </a:lnTo>
                <a:lnTo>
                  <a:pt x="9279263"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a:off x="-6765500" y="7481501"/>
            <a:ext cx="9279264" cy="9262392"/>
          </a:xfrm>
          <a:custGeom>
            <a:avLst/>
            <a:gdLst/>
            <a:ahLst/>
            <a:cxnLst/>
            <a:rect l="l" t="t" r="r" b="b"/>
            <a:pathLst>
              <a:path w="9279264" h="9262392">
                <a:moveTo>
                  <a:pt x="0" y="0"/>
                </a:moveTo>
                <a:lnTo>
                  <a:pt x="9279264" y="0"/>
                </a:lnTo>
                <a:lnTo>
                  <a:pt x="9279264"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3684916"/>
            <a:ext cx="16244548" cy="2806711"/>
            <a:chOff x="0" y="0"/>
            <a:chExt cx="21659397" cy="3742282"/>
          </a:xfrm>
        </p:grpSpPr>
        <p:sp>
          <p:nvSpPr>
            <p:cNvPr id="5" name="TextBox 5"/>
            <p:cNvSpPr txBox="1"/>
            <p:nvPr/>
          </p:nvSpPr>
          <p:spPr>
            <a:xfrm>
              <a:off x="18597" y="9525"/>
              <a:ext cx="15397665" cy="1044575"/>
            </a:xfrm>
            <a:prstGeom prst="rect">
              <a:avLst/>
            </a:prstGeom>
          </p:spPr>
          <p:txBody>
            <a:bodyPr lIns="0" tIns="0" rIns="0" bIns="0" rtlCol="0" anchor="t">
              <a:spAutoFit/>
            </a:bodyPr>
            <a:lstStyle/>
            <a:p>
              <a:pPr>
                <a:lnSpc>
                  <a:spcPts val="6240"/>
                </a:lnSpc>
              </a:pPr>
              <a:r>
                <a:rPr lang="en-US" sz="5200">
                  <a:solidFill>
                    <a:srgbClr val="000000"/>
                  </a:solidFill>
                  <a:latin typeface="Muli Bold"/>
                </a:rPr>
                <a:t>Empowering Stakeholders</a:t>
              </a:r>
            </a:p>
          </p:txBody>
        </p:sp>
        <p:sp>
          <p:nvSpPr>
            <p:cNvPr id="6" name="TextBox 6"/>
            <p:cNvSpPr txBox="1"/>
            <p:nvPr/>
          </p:nvSpPr>
          <p:spPr>
            <a:xfrm>
              <a:off x="0" y="1442524"/>
              <a:ext cx="21659397" cy="2299758"/>
            </a:xfrm>
            <a:prstGeom prst="rect">
              <a:avLst/>
            </a:prstGeom>
          </p:spPr>
          <p:txBody>
            <a:bodyPr lIns="0" tIns="0" rIns="0" bIns="0" rtlCol="0" anchor="t">
              <a:spAutoFit/>
            </a:bodyPr>
            <a:lstStyle/>
            <a:p>
              <a:pPr marL="539753" lvl="1" indent="-269876">
                <a:lnSpc>
                  <a:spcPts val="3500"/>
                </a:lnSpc>
                <a:buFont typeface="Arial"/>
                <a:buChar char="•"/>
              </a:pPr>
              <a:r>
                <a:rPr lang="en-US" sz="2500">
                  <a:solidFill>
                    <a:srgbClr val="000000"/>
                  </a:solidFill>
                  <a:latin typeface="Muli Bold Italics"/>
                </a:rPr>
                <a:t>Patients:</a:t>
              </a:r>
              <a:r>
                <a:rPr lang="en-US" sz="2500">
                  <a:solidFill>
                    <a:srgbClr val="000000"/>
                  </a:solidFill>
                  <a:latin typeface="Muli Italics"/>
                </a:rPr>
                <a:t> </a:t>
              </a:r>
              <a:r>
                <a:rPr lang="en-US" sz="2500">
                  <a:solidFill>
                    <a:srgbClr val="000000"/>
                  </a:solidFill>
                  <a:latin typeface="Muli"/>
                </a:rPr>
                <a:t>Immediate gains in personalised, timely care</a:t>
              </a:r>
            </a:p>
            <a:p>
              <a:pPr marL="539753" lvl="1" indent="-269876">
                <a:lnSpc>
                  <a:spcPts val="3500"/>
                </a:lnSpc>
                <a:buFont typeface="Arial"/>
                <a:buChar char="•"/>
              </a:pPr>
              <a:r>
                <a:rPr lang="en-US" sz="2500">
                  <a:solidFill>
                    <a:srgbClr val="000000"/>
                  </a:solidFill>
                  <a:latin typeface="Muli Bold Italics"/>
                </a:rPr>
                <a:t>Healthcare professionals:</a:t>
              </a:r>
              <a:r>
                <a:rPr lang="en-US" sz="2500">
                  <a:solidFill>
                    <a:srgbClr val="000000"/>
                  </a:solidFill>
                  <a:latin typeface="Muli Italics"/>
                </a:rPr>
                <a:t> </a:t>
              </a:r>
              <a:r>
                <a:rPr lang="en-US" sz="2500">
                  <a:solidFill>
                    <a:srgbClr val="000000"/>
                  </a:solidFill>
                  <a:latin typeface="Muli"/>
                </a:rPr>
                <a:t>Enhanced decision-making, decreasing administrative load</a:t>
              </a:r>
            </a:p>
            <a:p>
              <a:pPr marL="539753" lvl="1" indent="-269876">
                <a:lnSpc>
                  <a:spcPts val="3500"/>
                </a:lnSpc>
                <a:buFont typeface="Arial"/>
                <a:buChar char="•"/>
              </a:pPr>
              <a:r>
                <a:rPr lang="en-US" sz="2500">
                  <a:solidFill>
                    <a:srgbClr val="000000"/>
                  </a:solidFill>
                  <a:latin typeface="Muli Bold Italics"/>
                </a:rPr>
                <a:t>Health Service Executive (HSE):</a:t>
              </a:r>
              <a:r>
                <a:rPr lang="en-US" sz="2500">
                  <a:solidFill>
                    <a:srgbClr val="000000"/>
                  </a:solidFill>
                  <a:latin typeface="Muli Italics"/>
                </a:rPr>
                <a:t> </a:t>
              </a:r>
              <a:r>
                <a:rPr lang="en-US" sz="2500">
                  <a:solidFill>
                    <a:srgbClr val="000000"/>
                  </a:solidFill>
                  <a:latin typeface="Muli"/>
                </a:rPr>
                <a:t>Optimised resource distribution, improved care quality</a:t>
              </a:r>
            </a:p>
            <a:p>
              <a:pPr marL="539753" lvl="1" indent="-269876">
                <a:lnSpc>
                  <a:spcPts val="3500"/>
                </a:lnSpc>
                <a:buFont typeface="Arial"/>
                <a:buChar char="•"/>
              </a:pPr>
              <a:r>
                <a:rPr lang="en-US" sz="2500">
                  <a:solidFill>
                    <a:srgbClr val="000000"/>
                  </a:solidFill>
                  <a:latin typeface="Muli Bold Italics"/>
                </a:rPr>
                <a:t>Health Insurance Provider:</a:t>
              </a:r>
              <a:r>
                <a:rPr lang="en-US" sz="2500">
                  <a:solidFill>
                    <a:srgbClr val="000000"/>
                  </a:solidFill>
                  <a:latin typeface="Muli Italics"/>
                </a:rPr>
                <a:t> Risk management, Persoanlised insurance plans and faster claims</a:t>
              </a:r>
            </a:p>
          </p:txBody>
        </p:sp>
      </p:grpSp>
      <p:grpSp>
        <p:nvGrpSpPr>
          <p:cNvPr id="7" name="Group 7"/>
          <p:cNvGrpSpPr/>
          <p:nvPr/>
        </p:nvGrpSpPr>
        <p:grpSpPr>
          <a:xfrm>
            <a:off x="1900041" y="6985740"/>
            <a:ext cx="16230600" cy="2804795"/>
            <a:chOff x="0" y="0"/>
            <a:chExt cx="21640800" cy="3739727"/>
          </a:xfrm>
        </p:grpSpPr>
        <p:sp>
          <p:nvSpPr>
            <p:cNvPr id="8" name="TextBox 8"/>
            <p:cNvSpPr txBox="1"/>
            <p:nvPr/>
          </p:nvSpPr>
          <p:spPr>
            <a:xfrm>
              <a:off x="0" y="-95250"/>
              <a:ext cx="4599186" cy="1151043"/>
            </a:xfrm>
            <a:prstGeom prst="rect">
              <a:avLst/>
            </a:prstGeom>
          </p:spPr>
          <p:txBody>
            <a:bodyPr lIns="0" tIns="0" rIns="0" bIns="0" rtlCol="0" anchor="t">
              <a:spAutoFit/>
            </a:bodyPr>
            <a:lstStyle/>
            <a:p>
              <a:pPr algn="ctr">
                <a:lnSpc>
                  <a:spcPts val="7279"/>
                </a:lnSpc>
              </a:pPr>
              <a:r>
                <a:rPr lang="en-US" sz="5199">
                  <a:solidFill>
                    <a:srgbClr val="000000"/>
                  </a:solidFill>
                  <a:latin typeface="Muli Bold"/>
                </a:rPr>
                <a:t>Objectives</a:t>
              </a:r>
            </a:p>
          </p:txBody>
        </p:sp>
        <p:sp>
          <p:nvSpPr>
            <p:cNvPr id="9" name="TextBox 9"/>
            <p:cNvSpPr txBox="1"/>
            <p:nvPr/>
          </p:nvSpPr>
          <p:spPr>
            <a:xfrm>
              <a:off x="0" y="1449493"/>
              <a:ext cx="21640800" cy="2290233"/>
            </a:xfrm>
            <a:prstGeom prst="rect">
              <a:avLst/>
            </a:prstGeom>
          </p:spPr>
          <p:txBody>
            <a:bodyPr lIns="0" tIns="0" rIns="0" bIns="0" rtlCol="0" anchor="t">
              <a:spAutoFit/>
            </a:bodyPr>
            <a:lstStyle/>
            <a:p>
              <a:pPr marL="1079499" lvl="2" indent="-359833">
                <a:lnSpc>
                  <a:spcPts val="3499"/>
                </a:lnSpc>
                <a:buFont typeface="Arial"/>
                <a:buChar char="⚬"/>
              </a:pPr>
              <a:r>
                <a:rPr lang="en-US" sz="2499">
                  <a:solidFill>
                    <a:srgbClr val="000000"/>
                  </a:solidFill>
                  <a:latin typeface="Muli Bold"/>
                </a:rPr>
                <a:t>Resource Management: </a:t>
              </a:r>
              <a:r>
                <a:rPr lang="en-US" sz="2499">
                  <a:solidFill>
                    <a:srgbClr val="000000"/>
                  </a:solidFill>
                  <a:latin typeface="Muli"/>
                </a:rPr>
                <a:t>Implement ML to refine hospital resource allocation, aligning bed availability and staffing to demand</a:t>
              </a:r>
            </a:p>
            <a:p>
              <a:pPr marL="1079499" lvl="2" indent="-359833">
                <a:lnSpc>
                  <a:spcPts val="3499"/>
                </a:lnSpc>
                <a:buFont typeface="Arial"/>
                <a:buChar char="⚬"/>
              </a:pPr>
              <a:r>
                <a:rPr lang="en-US" sz="2499">
                  <a:solidFill>
                    <a:srgbClr val="000000"/>
                  </a:solidFill>
                  <a:latin typeface="Muli Bold"/>
                </a:rPr>
                <a:t>Patient Triage: </a:t>
              </a:r>
              <a:r>
                <a:rPr lang="en-US" sz="2499">
                  <a:solidFill>
                    <a:srgbClr val="000000"/>
                  </a:solidFill>
                  <a:latin typeface="Muli"/>
                </a:rPr>
                <a:t>Integrate AI systems to evaluate initial symptoms, directing patients accurately at the start of their healthcare journey (common diseases)</a:t>
              </a:r>
            </a:p>
          </p:txBody>
        </p:sp>
      </p:grpSp>
      <p:grpSp>
        <p:nvGrpSpPr>
          <p:cNvPr id="10" name="Group 10"/>
          <p:cNvGrpSpPr/>
          <p:nvPr/>
        </p:nvGrpSpPr>
        <p:grpSpPr>
          <a:xfrm>
            <a:off x="833936" y="646287"/>
            <a:ext cx="16244548" cy="2806712"/>
            <a:chOff x="0" y="0"/>
            <a:chExt cx="21659397" cy="3742282"/>
          </a:xfrm>
        </p:grpSpPr>
        <p:sp>
          <p:nvSpPr>
            <p:cNvPr id="11" name="TextBox 11"/>
            <p:cNvSpPr txBox="1"/>
            <p:nvPr/>
          </p:nvSpPr>
          <p:spPr>
            <a:xfrm>
              <a:off x="18597" y="0"/>
              <a:ext cx="15397665" cy="1054100"/>
            </a:xfrm>
            <a:prstGeom prst="rect">
              <a:avLst/>
            </a:prstGeom>
          </p:spPr>
          <p:txBody>
            <a:bodyPr lIns="0" tIns="0" rIns="0" bIns="0" rtlCol="0" anchor="t">
              <a:spAutoFit/>
            </a:bodyPr>
            <a:lstStyle/>
            <a:p>
              <a:pPr>
                <a:lnSpc>
                  <a:spcPts val="6239"/>
                </a:lnSpc>
              </a:pPr>
              <a:r>
                <a:rPr lang="en-US" sz="5199">
                  <a:solidFill>
                    <a:srgbClr val="000000"/>
                  </a:solidFill>
                  <a:latin typeface="Muli Bold"/>
                </a:rPr>
                <a:t>Introduction</a:t>
              </a:r>
            </a:p>
          </p:txBody>
        </p:sp>
        <p:sp>
          <p:nvSpPr>
            <p:cNvPr id="12" name="TextBox 12"/>
            <p:cNvSpPr txBox="1"/>
            <p:nvPr/>
          </p:nvSpPr>
          <p:spPr>
            <a:xfrm>
              <a:off x="0" y="1452049"/>
              <a:ext cx="21659397" cy="2290233"/>
            </a:xfrm>
            <a:prstGeom prst="rect">
              <a:avLst/>
            </a:prstGeom>
          </p:spPr>
          <p:txBody>
            <a:bodyPr lIns="0" tIns="0" rIns="0" bIns="0" rtlCol="0" anchor="t">
              <a:spAutoFit/>
            </a:bodyPr>
            <a:lstStyle/>
            <a:p>
              <a:pPr>
                <a:lnSpc>
                  <a:spcPts val="3499"/>
                </a:lnSpc>
              </a:pPr>
              <a:r>
                <a:rPr lang="en-US" sz="2499">
                  <a:solidFill>
                    <a:srgbClr val="000000"/>
                  </a:solidFill>
                  <a:latin typeface="Muli"/>
                </a:rPr>
                <a:t>Irish Healthcare stands at a critical juncture: to serve the people, it needs to</a:t>
              </a:r>
            </a:p>
            <a:p>
              <a:pPr>
                <a:lnSpc>
                  <a:spcPts val="3499"/>
                </a:lnSpc>
              </a:pPr>
              <a:r>
                <a:rPr lang="en-US" sz="2499">
                  <a:solidFill>
                    <a:srgbClr val="000000"/>
                  </a:solidFill>
                  <a:latin typeface="Muli"/>
                </a:rPr>
                <a:t>integrate the current fragmented system into a unified one. One of the ways that it</a:t>
              </a:r>
            </a:p>
            <a:p>
              <a:pPr>
                <a:lnSpc>
                  <a:spcPts val="3499"/>
                </a:lnSpc>
              </a:pPr>
              <a:r>
                <a:rPr lang="en-US" sz="2499">
                  <a:solidFill>
                    <a:srgbClr val="000000"/>
                  </a:solidFill>
                  <a:latin typeface="Muli"/>
                </a:rPr>
                <a:t>can be achieved to triage resource allocation through machine learning. </a:t>
              </a:r>
            </a:p>
            <a:p>
              <a:pPr>
                <a:lnSpc>
                  <a:spcPts val="3499"/>
                </a:lnSpc>
                <a:spcBef>
                  <a:spcPct val="0"/>
                </a:spcBef>
              </a:pPr>
              <a:endParaRPr lang="en-US" sz="2499">
                <a:solidFill>
                  <a:srgbClr val="000000"/>
                </a:solidFill>
                <a:latin typeface="Mul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5773766"/>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05539" y="3295719"/>
            <a:ext cx="4952361" cy="4881017"/>
            <a:chOff x="0" y="0"/>
            <a:chExt cx="3736132" cy="3682310"/>
          </a:xfrm>
        </p:grpSpPr>
        <p:sp>
          <p:nvSpPr>
            <p:cNvPr id="4" name="Freeform 4"/>
            <p:cNvSpPr/>
            <p:nvPr/>
          </p:nvSpPr>
          <p:spPr>
            <a:xfrm>
              <a:off x="0" y="0"/>
              <a:ext cx="3736132" cy="3682310"/>
            </a:xfrm>
            <a:custGeom>
              <a:avLst/>
              <a:gdLst/>
              <a:ahLst/>
              <a:cxnLst/>
              <a:rect l="l" t="t" r="r" b="b"/>
              <a:pathLst>
                <a:path w="3736132" h="3682310">
                  <a:moveTo>
                    <a:pt x="0" y="0"/>
                  </a:moveTo>
                  <a:lnTo>
                    <a:pt x="3736132" y="0"/>
                  </a:lnTo>
                  <a:lnTo>
                    <a:pt x="3736132" y="3682310"/>
                  </a:lnTo>
                  <a:lnTo>
                    <a:pt x="0" y="3682310"/>
                  </a:lnTo>
                  <a:close/>
                </a:path>
              </a:pathLst>
            </a:custGeom>
            <a:solidFill>
              <a:srgbClr val="FFFFFF"/>
            </a:solidFill>
            <a:ln w="38100" cap="sq">
              <a:solidFill>
                <a:srgbClr val="FF68D4"/>
              </a:solidFill>
              <a:prstDash val="solid"/>
              <a:miter/>
            </a:ln>
          </p:spPr>
        </p:sp>
        <p:sp>
          <p:nvSpPr>
            <p:cNvPr id="5" name="TextBox 5"/>
            <p:cNvSpPr txBox="1"/>
            <p:nvPr/>
          </p:nvSpPr>
          <p:spPr>
            <a:xfrm>
              <a:off x="0" y="-28575"/>
              <a:ext cx="3736132" cy="3710885"/>
            </a:xfrm>
            <a:prstGeom prst="rect">
              <a:avLst/>
            </a:prstGeom>
          </p:spPr>
          <p:txBody>
            <a:bodyPr lIns="254000" tIns="254000" rIns="254000" bIns="254000" rtlCol="0" anchor="ctr"/>
            <a:lstStyle/>
            <a:p>
              <a:pPr>
                <a:lnSpc>
                  <a:spcPts val="2520"/>
                </a:lnSpc>
              </a:pPr>
              <a:endParaRPr/>
            </a:p>
          </p:txBody>
        </p:sp>
      </p:grpSp>
      <p:grpSp>
        <p:nvGrpSpPr>
          <p:cNvPr id="6" name="Group 6"/>
          <p:cNvGrpSpPr/>
          <p:nvPr/>
        </p:nvGrpSpPr>
        <p:grpSpPr>
          <a:xfrm>
            <a:off x="6667819" y="3295719"/>
            <a:ext cx="4952361" cy="4881017"/>
            <a:chOff x="0" y="0"/>
            <a:chExt cx="3736132" cy="3682310"/>
          </a:xfrm>
        </p:grpSpPr>
        <p:sp>
          <p:nvSpPr>
            <p:cNvPr id="7" name="Freeform 7"/>
            <p:cNvSpPr/>
            <p:nvPr/>
          </p:nvSpPr>
          <p:spPr>
            <a:xfrm>
              <a:off x="0" y="0"/>
              <a:ext cx="3736132" cy="3682310"/>
            </a:xfrm>
            <a:custGeom>
              <a:avLst/>
              <a:gdLst/>
              <a:ahLst/>
              <a:cxnLst/>
              <a:rect l="l" t="t" r="r" b="b"/>
              <a:pathLst>
                <a:path w="3736132" h="3682310">
                  <a:moveTo>
                    <a:pt x="0" y="0"/>
                  </a:moveTo>
                  <a:lnTo>
                    <a:pt x="3736132" y="0"/>
                  </a:lnTo>
                  <a:lnTo>
                    <a:pt x="3736132" y="3682310"/>
                  </a:lnTo>
                  <a:lnTo>
                    <a:pt x="0" y="3682310"/>
                  </a:lnTo>
                  <a:close/>
                </a:path>
              </a:pathLst>
            </a:custGeom>
            <a:solidFill>
              <a:srgbClr val="FFFFFF"/>
            </a:solidFill>
            <a:ln w="38100" cap="sq">
              <a:solidFill>
                <a:srgbClr val="FF68D4"/>
              </a:solidFill>
              <a:prstDash val="solid"/>
              <a:miter/>
            </a:ln>
          </p:spPr>
        </p:sp>
        <p:sp>
          <p:nvSpPr>
            <p:cNvPr id="8" name="TextBox 8"/>
            <p:cNvSpPr txBox="1"/>
            <p:nvPr/>
          </p:nvSpPr>
          <p:spPr>
            <a:xfrm>
              <a:off x="0" y="-28575"/>
              <a:ext cx="3736132" cy="3710885"/>
            </a:xfrm>
            <a:prstGeom prst="rect">
              <a:avLst/>
            </a:prstGeom>
          </p:spPr>
          <p:txBody>
            <a:bodyPr lIns="254000" tIns="254000" rIns="254000" bIns="254000" rtlCol="0" anchor="ctr"/>
            <a:lstStyle/>
            <a:p>
              <a:pPr>
                <a:lnSpc>
                  <a:spcPts val="2520"/>
                </a:lnSpc>
              </a:pPr>
              <a:endParaRPr/>
            </a:p>
          </p:txBody>
        </p:sp>
      </p:grpSp>
      <p:grpSp>
        <p:nvGrpSpPr>
          <p:cNvPr id="9" name="Group 9"/>
          <p:cNvGrpSpPr/>
          <p:nvPr/>
        </p:nvGrpSpPr>
        <p:grpSpPr>
          <a:xfrm>
            <a:off x="12306939" y="3295719"/>
            <a:ext cx="4952361" cy="4881017"/>
            <a:chOff x="0" y="0"/>
            <a:chExt cx="3736132" cy="3682310"/>
          </a:xfrm>
        </p:grpSpPr>
        <p:sp>
          <p:nvSpPr>
            <p:cNvPr id="10" name="Freeform 10"/>
            <p:cNvSpPr/>
            <p:nvPr/>
          </p:nvSpPr>
          <p:spPr>
            <a:xfrm>
              <a:off x="0" y="0"/>
              <a:ext cx="3736132" cy="3682310"/>
            </a:xfrm>
            <a:custGeom>
              <a:avLst/>
              <a:gdLst/>
              <a:ahLst/>
              <a:cxnLst/>
              <a:rect l="l" t="t" r="r" b="b"/>
              <a:pathLst>
                <a:path w="3736132" h="3682310">
                  <a:moveTo>
                    <a:pt x="0" y="0"/>
                  </a:moveTo>
                  <a:lnTo>
                    <a:pt x="3736132" y="0"/>
                  </a:lnTo>
                  <a:lnTo>
                    <a:pt x="3736132" y="3682310"/>
                  </a:lnTo>
                  <a:lnTo>
                    <a:pt x="0" y="3682310"/>
                  </a:lnTo>
                  <a:close/>
                </a:path>
              </a:pathLst>
            </a:custGeom>
            <a:solidFill>
              <a:srgbClr val="FFFFFF"/>
            </a:solidFill>
            <a:ln w="38100" cap="sq">
              <a:solidFill>
                <a:srgbClr val="FF68D4"/>
              </a:solidFill>
              <a:prstDash val="solid"/>
              <a:miter/>
            </a:ln>
          </p:spPr>
        </p:sp>
        <p:sp>
          <p:nvSpPr>
            <p:cNvPr id="11" name="TextBox 11"/>
            <p:cNvSpPr txBox="1"/>
            <p:nvPr/>
          </p:nvSpPr>
          <p:spPr>
            <a:xfrm>
              <a:off x="0" y="-28575"/>
              <a:ext cx="3736132" cy="3710885"/>
            </a:xfrm>
            <a:prstGeom prst="rect">
              <a:avLst/>
            </a:prstGeom>
          </p:spPr>
          <p:txBody>
            <a:bodyPr lIns="254000" tIns="254000" rIns="254000" bIns="254000" rtlCol="0" anchor="ctr"/>
            <a:lstStyle/>
            <a:p>
              <a:pPr>
                <a:lnSpc>
                  <a:spcPts val="2520"/>
                </a:lnSpc>
              </a:pPr>
              <a:endParaRPr/>
            </a:p>
          </p:txBody>
        </p:sp>
      </p:grpSp>
      <p:grpSp>
        <p:nvGrpSpPr>
          <p:cNvPr id="12" name="Group 12"/>
          <p:cNvGrpSpPr/>
          <p:nvPr/>
        </p:nvGrpSpPr>
        <p:grpSpPr>
          <a:xfrm>
            <a:off x="1538304" y="5555571"/>
            <a:ext cx="4086830" cy="1968706"/>
            <a:chOff x="0" y="-19050"/>
            <a:chExt cx="5449107" cy="2624942"/>
          </a:xfrm>
        </p:grpSpPr>
        <p:sp>
          <p:nvSpPr>
            <p:cNvPr id="13" name="TextBox 13"/>
            <p:cNvSpPr txBox="1"/>
            <p:nvPr/>
          </p:nvSpPr>
          <p:spPr>
            <a:xfrm>
              <a:off x="0" y="857037"/>
              <a:ext cx="5449107" cy="1748855"/>
            </a:xfrm>
            <a:prstGeom prst="rect">
              <a:avLst/>
            </a:prstGeom>
          </p:spPr>
          <p:txBody>
            <a:bodyPr lIns="0" tIns="0" rIns="0" bIns="0" rtlCol="0" anchor="t">
              <a:spAutoFit/>
            </a:bodyPr>
            <a:lstStyle/>
            <a:p>
              <a:pPr marL="431801" lvl="1" indent="-215900">
                <a:lnSpc>
                  <a:spcPts val="2600"/>
                </a:lnSpc>
                <a:buFont typeface="Arial"/>
                <a:buChar char="•"/>
              </a:pPr>
              <a:r>
                <a:rPr lang="en-US" sz="2000" dirty="0" err="1">
                  <a:solidFill>
                    <a:srgbClr val="000000"/>
                  </a:solidFill>
                  <a:latin typeface="Muli"/>
                </a:rPr>
                <a:t>Categorisation</a:t>
              </a:r>
              <a:r>
                <a:rPr lang="en-US" sz="2000" dirty="0">
                  <a:solidFill>
                    <a:srgbClr val="000000"/>
                  </a:solidFill>
                  <a:latin typeface="Muli"/>
                </a:rPr>
                <a:t> between OPD and emergency admissions </a:t>
              </a:r>
            </a:p>
            <a:p>
              <a:pPr marL="431801" lvl="1" indent="-215900">
                <a:lnSpc>
                  <a:spcPts val="2600"/>
                </a:lnSpc>
                <a:buFont typeface="Arial"/>
                <a:buChar char="•"/>
              </a:pPr>
              <a:r>
                <a:rPr lang="en-US" sz="2000" dirty="0">
                  <a:solidFill>
                    <a:srgbClr val="000000"/>
                  </a:solidFill>
                  <a:latin typeface="Muli"/>
                </a:rPr>
                <a:t>Forecasting admission number of patient for next 3 months </a:t>
              </a:r>
            </a:p>
          </p:txBody>
        </p:sp>
        <p:sp>
          <p:nvSpPr>
            <p:cNvPr id="14" name="TextBox 14"/>
            <p:cNvSpPr txBox="1"/>
            <p:nvPr/>
          </p:nvSpPr>
          <p:spPr>
            <a:xfrm>
              <a:off x="0" y="-19050"/>
              <a:ext cx="5449107" cy="663363"/>
            </a:xfrm>
            <a:prstGeom prst="rect">
              <a:avLst/>
            </a:prstGeom>
          </p:spPr>
          <p:txBody>
            <a:bodyPr lIns="0" tIns="0" rIns="0" bIns="0" rtlCol="0" anchor="t">
              <a:spAutoFit/>
            </a:bodyPr>
            <a:lstStyle/>
            <a:p>
              <a:pPr>
                <a:lnSpc>
                  <a:spcPts val="4160"/>
                </a:lnSpc>
              </a:pPr>
              <a:r>
                <a:rPr lang="en-US" sz="3200">
                  <a:solidFill>
                    <a:srgbClr val="000000"/>
                  </a:solidFill>
                  <a:latin typeface="Muli Semi-Bold"/>
                </a:rPr>
                <a:t>Hospital admission</a:t>
              </a:r>
            </a:p>
          </p:txBody>
        </p:sp>
      </p:grpSp>
      <p:grpSp>
        <p:nvGrpSpPr>
          <p:cNvPr id="15" name="Group 15"/>
          <p:cNvGrpSpPr/>
          <p:nvPr/>
        </p:nvGrpSpPr>
        <p:grpSpPr>
          <a:xfrm>
            <a:off x="7100585" y="5569858"/>
            <a:ext cx="4086830" cy="1610360"/>
            <a:chOff x="0" y="0"/>
            <a:chExt cx="5449107" cy="2147147"/>
          </a:xfrm>
        </p:grpSpPr>
        <p:sp>
          <p:nvSpPr>
            <p:cNvPr id="16" name="TextBox 16"/>
            <p:cNvSpPr txBox="1"/>
            <p:nvPr/>
          </p:nvSpPr>
          <p:spPr>
            <a:xfrm>
              <a:off x="0" y="857038"/>
              <a:ext cx="5449107" cy="1290108"/>
            </a:xfrm>
            <a:prstGeom prst="rect">
              <a:avLst/>
            </a:prstGeom>
          </p:spPr>
          <p:txBody>
            <a:bodyPr lIns="0" tIns="0" rIns="0" bIns="0" rtlCol="0" anchor="t">
              <a:spAutoFit/>
            </a:bodyPr>
            <a:lstStyle/>
            <a:p>
              <a:pPr marL="431801" lvl="1" indent="-215900">
                <a:lnSpc>
                  <a:spcPts val="2600"/>
                </a:lnSpc>
                <a:buFont typeface="Arial"/>
                <a:buChar char="•"/>
              </a:pPr>
              <a:r>
                <a:rPr lang="en-US" sz="2000">
                  <a:solidFill>
                    <a:srgbClr val="000000"/>
                  </a:solidFill>
                  <a:latin typeface="Muli"/>
                </a:rPr>
                <a:t>Diabetes </a:t>
              </a:r>
            </a:p>
            <a:p>
              <a:pPr marL="431801" lvl="1" indent="-215900">
                <a:lnSpc>
                  <a:spcPts val="2600"/>
                </a:lnSpc>
                <a:buFont typeface="Arial"/>
                <a:buChar char="•"/>
              </a:pPr>
              <a:r>
                <a:rPr lang="en-US" sz="2000">
                  <a:solidFill>
                    <a:srgbClr val="000000"/>
                  </a:solidFill>
                  <a:latin typeface="Muli"/>
                </a:rPr>
                <a:t>Kidney</a:t>
              </a:r>
            </a:p>
            <a:p>
              <a:pPr marL="431801" lvl="1" indent="-215900">
                <a:lnSpc>
                  <a:spcPts val="2600"/>
                </a:lnSpc>
                <a:buFont typeface="Arial"/>
                <a:buChar char="•"/>
              </a:pPr>
              <a:r>
                <a:rPr lang="en-US" sz="2000">
                  <a:solidFill>
                    <a:srgbClr val="000000"/>
                  </a:solidFill>
                  <a:latin typeface="Muli"/>
                </a:rPr>
                <a:t>Heart</a:t>
              </a:r>
            </a:p>
          </p:txBody>
        </p:sp>
        <p:sp>
          <p:nvSpPr>
            <p:cNvPr id="17" name="TextBox 17"/>
            <p:cNvSpPr txBox="1"/>
            <p:nvPr/>
          </p:nvSpPr>
          <p:spPr>
            <a:xfrm>
              <a:off x="0" y="-19050"/>
              <a:ext cx="5449107" cy="663363"/>
            </a:xfrm>
            <a:prstGeom prst="rect">
              <a:avLst/>
            </a:prstGeom>
          </p:spPr>
          <p:txBody>
            <a:bodyPr lIns="0" tIns="0" rIns="0" bIns="0" rtlCol="0" anchor="t">
              <a:spAutoFit/>
            </a:bodyPr>
            <a:lstStyle/>
            <a:p>
              <a:pPr>
                <a:lnSpc>
                  <a:spcPts val="4160"/>
                </a:lnSpc>
              </a:pPr>
              <a:r>
                <a:rPr lang="en-US" sz="3200">
                  <a:solidFill>
                    <a:srgbClr val="000000"/>
                  </a:solidFill>
                  <a:latin typeface="Muli Semi-Bold"/>
                </a:rPr>
                <a:t>Chronic diseases</a:t>
              </a:r>
            </a:p>
          </p:txBody>
        </p:sp>
      </p:grpSp>
      <p:grpSp>
        <p:nvGrpSpPr>
          <p:cNvPr id="18" name="Group 18"/>
          <p:cNvGrpSpPr/>
          <p:nvPr/>
        </p:nvGrpSpPr>
        <p:grpSpPr>
          <a:xfrm>
            <a:off x="12739704" y="5569858"/>
            <a:ext cx="4086830" cy="2258060"/>
            <a:chOff x="0" y="0"/>
            <a:chExt cx="5449107" cy="3010747"/>
          </a:xfrm>
        </p:grpSpPr>
        <p:sp>
          <p:nvSpPr>
            <p:cNvPr id="19" name="TextBox 19"/>
            <p:cNvSpPr txBox="1"/>
            <p:nvPr/>
          </p:nvSpPr>
          <p:spPr>
            <a:xfrm>
              <a:off x="0" y="857038"/>
              <a:ext cx="5449107" cy="2153708"/>
            </a:xfrm>
            <a:prstGeom prst="rect">
              <a:avLst/>
            </a:prstGeom>
          </p:spPr>
          <p:txBody>
            <a:bodyPr lIns="0" tIns="0" rIns="0" bIns="0" rtlCol="0" anchor="t">
              <a:spAutoFit/>
            </a:bodyPr>
            <a:lstStyle/>
            <a:p>
              <a:pPr marL="431801" lvl="1" indent="-215900">
                <a:lnSpc>
                  <a:spcPts val="2600"/>
                </a:lnSpc>
                <a:buFont typeface="Arial"/>
                <a:buChar char="•"/>
              </a:pPr>
              <a:r>
                <a:rPr lang="en-US" sz="2000" dirty="0">
                  <a:solidFill>
                    <a:srgbClr val="000000"/>
                  </a:solidFill>
                  <a:latin typeface="Muli"/>
                </a:rPr>
                <a:t>Colon</a:t>
              </a:r>
            </a:p>
            <a:p>
              <a:pPr marL="431801" lvl="1" indent="-215900">
                <a:lnSpc>
                  <a:spcPts val="2600"/>
                </a:lnSpc>
                <a:buFont typeface="Arial"/>
                <a:buChar char="•"/>
              </a:pPr>
              <a:r>
                <a:rPr lang="en-US" sz="2000" dirty="0" err="1">
                  <a:solidFill>
                    <a:srgbClr val="000000"/>
                  </a:solidFill>
                  <a:latin typeface="Muli"/>
                </a:rPr>
                <a:t>Leukaemia</a:t>
              </a:r>
              <a:endParaRPr lang="en-US" sz="2000" dirty="0">
                <a:solidFill>
                  <a:srgbClr val="000000"/>
                </a:solidFill>
                <a:latin typeface="Muli"/>
              </a:endParaRPr>
            </a:p>
            <a:p>
              <a:pPr marL="431801" lvl="1" indent="-215900">
                <a:lnSpc>
                  <a:spcPts val="2600"/>
                </a:lnSpc>
                <a:buFont typeface="Arial"/>
                <a:buChar char="•"/>
              </a:pPr>
              <a:r>
                <a:rPr lang="en-US" sz="2000" dirty="0">
                  <a:solidFill>
                    <a:srgbClr val="000000"/>
                  </a:solidFill>
                  <a:latin typeface="Muli"/>
                </a:rPr>
                <a:t>Prostate</a:t>
              </a:r>
            </a:p>
            <a:p>
              <a:pPr marL="431801" lvl="1" indent="-215900">
                <a:lnSpc>
                  <a:spcPts val="2600"/>
                </a:lnSpc>
                <a:buFont typeface="Arial"/>
                <a:buChar char="•"/>
              </a:pPr>
              <a:r>
                <a:rPr lang="en-US" sz="2000" dirty="0">
                  <a:solidFill>
                    <a:srgbClr val="000000"/>
                  </a:solidFill>
                  <a:latin typeface="Muli"/>
                </a:rPr>
                <a:t>Breast</a:t>
              </a:r>
            </a:p>
            <a:p>
              <a:pPr marL="431801" lvl="1" indent="-215900">
                <a:lnSpc>
                  <a:spcPts val="2600"/>
                </a:lnSpc>
                <a:buFont typeface="Arial"/>
                <a:buChar char="•"/>
              </a:pPr>
              <a:r>
                <a:rPr lang="en-US" sz="2000" dirty="0">
                  <a:solidFill>
                    <a:srgbClr val="000000"/>
                  </a:solidFill>
                  <a:latin typeface="Muli"/>
                </a:rPr>
                <a:t>Lung</a:t>
              </a:r>
            </a:p>
          </p:txBody>
        </p:sp>
        <p:sp>
          <p:nvSpPr>
            <p:cNvPr id="20" name="TextBox 20"/>
            <p:cNvSpPr txBox="1"/>
            <p:nvPr/>
          </p:nvSpPr>
          <p:spPr>
            <a:xfrm>
              <a:off x="0" y="-19050"/>
              <a:ext cx="5449107" cy="663363"/>
            </a:xfrm>
            <a:prstGeom prst="rect">
              <a:avLst/>
            </a:prstGeom>
          </p:spPr>
          <p:txBody>
            <a:bodyPr lIns="0" tIns="0" rIns="0" bIns="0" rtlCol="0" anchor="t">
              <a:spAutoFit/>
            </a:bodyPr>
            <a:lstStyle/>
            <a:p>
              <a:pPr>
                <a:lnSpc>
                  <a:spcPts val="4160"/>
                </a:lnSpc>
              </a:pPr>
              <a:r>
                <a:rPr lang="en-US" sz="3200">
                  <a:solidFill>
                    <a:srgbClr val="000000"/>
                  </a:solidFill>
                  <a:latin typeface="Muli Semi-Bold"/>
                </a:rPr>
                <a:t>Cancers</a:t>
              </a:r>
            </a:p>
          </p:txBody>
        </p:sp>
      </p:grpSp>
      <p:grpSp>
        <p:nvGrpSpPr>
          <p:cNvPr id="21" name="Group 21"/>
          <p:cNvGrpSpPr/>
          <p:nvPr/>
        </p:nvGrpSpPr>
        <p:grpSpPr>
          <a:xfrm>
            <a:off x="1538304" y="3696760"/>
            <a:ext cx="1210897" cy="1210897"/>
            <a:chOff x="0" y="0"/>
            <a:chExt cx="1614529" cy="1614529"/>
          </a:xfrm>
        </p:grpSpPr>
        <p:grpSp>
          <p:nvGrpSpPr>
            <p:cNvPr id="22" name="Group 22"/>
            <p:cNvGrpSpPr/>
            <p:nvPr/>
          </p:nvGrpSpPr>
          <p:grpSpPr>
            <a:xfrm>
              <a:off x="0" y="0"/>
              <a:ext cx="1614529" cy="1614529"/>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8D4"/>
              </a:solidFill>
            </p:spPr>
          </p:sp>
        </p:grpSp>
        <p:sp>
          <p:nvSpPr>
            <p:cNvPr id="24" name="TextBox 24"/>
            <p:cNvSpPr txBox="1"/>
            <p:nvPr/>
          </p:nvSpPr>
          <p:spPr>
            <a:xfrm>
              <a:off x="274834" y="364881"/>
              <a:ext cx="1064860" cy="846667"/>
            </a:xfrm>
            <a:prstGeom prst="rect">
              <a:avLst/>
            </a:prstGeom>
          </p:spPr>
          <p:txBody>
            <a:bodyPr lIns="0" tIns="0" rIns="0" bIns="0" rtlCol="0" anchor="t">
              <a:spAutoFit/>
            </a:bodyPr>
            <a:lstStyle/>
            <a:p>
              <a:pPr algn="ctr">
                <a:lnSpc>
                  <a:spcPts val="5199"/>
                </a:lnSpc>
              </a:pPr>
              <a:r>
                <a:rPr lang="en-US" sz="3999">
                  <a:solidFill>
                    <a:srgbClr val="FFFFFF"/>
                  </a:solidFill>
                  <a:latin typeface="Muli Semi-Bold"/>
                </a:rPr>
                <a:t>01</a:t>
              </a:r>
            </a:p>
          </p:txBody>
        </p:sp>
      </p:grpSp>
      <p:grpSp>
        <p:nvGrpSpPr>
          <p:cNvPr id="25" name="Group 25"/>
          <p:cNvGrpSpPr/>
          <p:nvPr/>
        </p:nvGrpSpPr>
        <p:grpSpPr>
          <a:xfrm>
            <a:off x="7100585" y="3696760"/>
            <a:ext cx="1210897" cy="1210897"/>
            <a:chOff x="0" y="0"/>
            <a:chExt cx="1614529" cy="1614529"/>
          </a:xfrm>
        </p:grpSpPr>
        <p:grpSp>
          <p:nvGrpSpPr>
            <p:cNvPr id="26" name="Group 26"/>
            <p:cNvGrpSpPr/>
            <p:nvPr/>
          </p:nvGrpSpPr>
          <p:grpSpPr>
            <a:xfrm>
              <a:off x="0" y="0"/>
              <a:ext cx="1614529" cy="1614529"/>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8D4"/>
              </a:solidFill>
            </p:spPr>
          </p:sp>
        </p:grpSp>
        <p:sp>
          <p:nvSpPr>
            <p:cNvPr id="28" name="TextBox 28"/>
            <p:cNvSpPr txBox="1"/>
            <p:nvPr/>
          </p:nvSpPr>
          <p:spPr>
            <a:xfrm>
              <a:off x="274834" y="364881"/>
              <a:ext cx="1064860" cy="846667"/>
            </a:xfrm>
            <a:prstGeom prst="rect">
              <a:avLst/>
            </a:prstGeom>
          </p:spPr>
          <p:txBody>
            <a:bodyPr lIns="0" tIns="0" rIns="0" bIns="0" rtlCol="0" anchor="t">
              <a:spAutoFit/>
            </a:bodyPr>
            <a:lstStyle/>
            <a:p>
              <a:pPr algn="ctr">
                <a:lnSpc>
                  <a:spcPts val="5199"/>
                </a:lnSpc>
              </a:pPr>
              <a:r>
                <a:rPr lang="en-US" sz="3999">
                  <a:solidFill>
                    <a:srgbClr val="FFFFFF"/>
                  </a:solidFill>
                  <a:latin typeface="Muli Semi-Bold"/>
                </a:rPr>
                <a:t>02</a:t>
              </a:r>
            </a:p>
          </p:txBody>
        </p:sp>
      </p:grpSp>
      <p:grpSp>
        <p:nvGrpSpPr>
          <p:cNvPr id="29" name="Group 29"/>
          <p:cNvGrpSpPr/>
          <p:nvPr/>
        </p:nvGrpSpPr>
        <p:grpSpPr>
          <a:xfrm>
            <a:off x="12739704" y="3696760"/>
            <a:ext cx="1210897" cy="1210897"/>
            <a:chOff x="0" y="0"/>
            <a:chExt cx="1614529" cy="1614529"/>
          </a:xfrm>
        </p:grpSpPr>
        <p:grpSp>
          <p:nvGrpSpPr>
            <p:cNvPr id="30" name="Group 30"/>
            <p:cNvGrpSpPr/>
            <p:nvPr/>
          </p:nvGrpSpPr>
          <p:grpSpPr>
            <a:xfrm>
              <a:off x="0" y="0"/>
              <a:ext cx="1614529" cy="1614529"/>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8D4"/>
              </a:solidFill>
            </p:spPr>
          </p:sp>
        </p:grpSp>
        <p:sp>
          <p:nvSpPr>
            <p:cNvPr id="32" name="TextBox 32"/>
            <p:cNvSpPr txBox="1"/>
            <p:nvPr/>
          </p:nvSpPr>
          <p:spPr>
            <a:xfrm>
              <a:off x="274834" y="364881"/>
              <a:ext cx="1064860" cy="846667"/>
            </a:xfrm>
            <a:prstGeom prst="rect">
              <a:avLst/>
            </a:prstGeom>
          </p:spPr>
          <p:txBody>
            <a:bodyPr lIns="0" tIns="0" rIns="0" bIns="0" rtlCol="0" anchor="t">
              <a:spAutoFit/>
            </a:bodyPr>
            <a:lstStyle/>
            <a:p>
              <a:pPr algn="ctr">
                <a:lnSpc>
                  <a:spcPts val="5199"/>
                </a:lnSpc>
              </a:pPr>
              <a:r>
                <a:rPr lang="en-US" sz="3999">
                  <a:solidFill>
                    <a:srgbClr val="FFFFFF"/>
                  </a:solidFill>
                  <a:latin typeface="Muli Semi-Bold"/>
                </a:rPr>
                <a:t>03</a:t>
              </a:r>
            </a:p>
          </p:txBody>
        </p:sp>
      </p:grpSp>
      <p:sp>
        <p:nvSpPr>
          <p:cNvPr id="33" name="TextBox 33"/>
          <p:cNvSpPr txBox="1"/>
          <p:nvPr/>
        </p:nvSpPr>
        <p:spPr>
          <a:xfrm>
            <a:off x="6057900" y="1175895"/>
            <a:ext cx="11201400" cy="1371600"/>
          </a:xfrm>
          <a:prstGeom prst="rect">
            <a:avLst/>
          </a:prstGeom>
        </p:spPr>
        <p:txBody>
          <a:bodyPr lIns="0" tIns="0" rIns="0" bIns="0" rtlCol="0" anchor="t">
            <a:spAutoFit/>
          </a:bodyPr>
          <a:lstStyle/>
          <a:p>
            <a:pPr algn="r">
              <a:lnSpc>
                <a:spcPts val="10800"/>
              </a:lnSpc>
            </a:pPr>
            <a:r>
              <a:rPr lang="en-US" sz="9000">
                <a:solidFill>
                  <a:srgbClr val="000000"/>
                </a:solidFill>
                <a:latin typeface="Playfair Display 1 Bold"/>
              </a:rPr>
              <a:t>Study Scope </a:t>
            </a:r>
          </a:p>
        </p:txBody>
      </p:sp>
      <p:grpSp>
        <p:nvGrpSpPr>
          <p:cNvPr id="34" name="Group 34"/>
          <p:cNvGrpSpPr/>
          <p:nvPr/>
        </p:nvGrpSpPr>
        <p:grpSpPr>
          <a:xfrm>
            <a:off x="1105539" y="880620"/>
            <a:ext cx="2012099" cy="1950875"/>
            <a:chOff x="0" y="0"/>
            <a:chExt cx="2682799" cy="2601167"/>
          </a:xfrm>
        </p:grpSpPr>
        <p:sp>
          <p:nvSpPr>
            <p:cNvPr id="35" name="Freeform 35"/>
            <p:cNvSpPr/>
            <p:nvPr/>
          </p:nvSpPr>
          <p:spPr>
            <a:xfrm>
              <a:off x="392766" y="0"/>
              <a:ext cx="1897267" cy="1893817"/>
            </a:xfrm>
            <a:custGeom>
              <a:avLst/>
              <a:gdLst/>
              <a:ahLst/>
              <a:cxnLst/>
              <a:rect l="l" t="t" r="r" b="b"/>
              <a:pathLst>
                <a:path w="1897267" h="1893817">
                  <a:moveTo>
                    <a:pt x="0" y="0"/>
                  </a:moveTo>
                  <a:lnTo>
                    <a:pt x="1897267" y="0"/>
                  </a:lnTo>
                  <a:lnTo>
                    <a:pt x="1897267" y="1893817"/>
                  </a:lnTo>
                  <a:lnTo>
                    <a:pt x="0" y="18938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TextBox 36"/>
            <p:cNvSpPr txBox="1"/>
            <p:nvPr/>
          </p:nvSpPr>
          <p:spPr>
            <a:xfrm>
              <a:off x="0" y="2258479"/>
              <a:ext cx="2682799" cy="342688"/>
            </a:xfrm>
            <a:prstGeom prst="rect">
              <a:avLst/>
            </a:prstGeom>
          </p:spPr>
          <p:txBody>
            <a:bodyPr lIns="0" tIns="0" rIns="0" bIns="0" rtlCol="0" anchor="t">
              <a:spAutoFit/>
            </a:bodyPr>
            <a:lstStyle/>
            <a:p>
              <a:pPr algn="ctr">
                <a:lnSpc>
                  <a:spcPts val="223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239" y="1674555"/>
            <a:ext cx="9099761" cy="8474227"/>
          </a:xfrm>
          <a:custGeom>
            <a:avLst/>
            <a:gdLst/>
            <a:ahLst/>
            <a:cxnLst/>
            <a:rect l="l" t="t" r="r" b="b"/>
            <a:pathLst>
              <a:path w="9099761" h="8474227">
                <a:moveTo>
                  <a:pt x="0" y="0"/>
                </a:moveTo>
                <a:lnTo>
                  <a:pt x="9099761" y="0"/>
                </a:lnTo>
                <a:lnTo>
                  <a:pt x="9099761" y="8474227"/>
                </a:lnTo>
                <a:lnTo>
                  <a:pt x="0" y="8474227"/>
                </a:lnTo>
                <a:lnTo>
                  <a:pt x="0" y="0"/>
                </a:lnTo>
                <a:close/>
              </a:path>
            </a:pathLst>
          </a:custGeom>
          <a:blipFill>
            <a:blip r:embed="rId2"/>
            <a:stretch>
              <a:fillRect/>
            </a:stretch>
          </a:blipFill>
        </p:spPr>
      </p:sp>
      <p:sp>
        <p:nvSpPr>
          <p:cNvPr id="3" name="TextBox 3"/>
          <p:cNvSpPr txBox="1"/>
          <p:nvPr/>
        </p:nvSpPr>
        <p:spPr>
          <a:xfrm>
            <a:off x="376398" y="423745"/>
            <a:ext cx="7414031" cy="914400"/>
          </a:xfrm>
          <a:prstGeom prst="rect">
            <a:avLst/>
          </a:prstGeom>
        </p:spPr>
        <p:txBody>
          <a:bodyPr lIns="0" tIns="0" rIns="0" bIns="0" rtlCol="0" anchor="t">
            <a:spAutoFit/>
          </a:bodyPr>
          <a:lstStyle/>
          <a:p>
            <a:pPr>
              <a:lnSpc>
                <a:spcPts val="7200"/>
              </a:lnSpc>
            </a:pPr>
            <a:r>
              <a:rPr lang="en-US" sz="6000">
                <a:solidFill>
                  <a:srgbClr val="000000"/>
                </a:solidFill>
                <a:latin typeface="Playfair Display 1 Bold"/>
              </a:rPr>
              <a:t>Hospital Admission</a:t>
            </a:r>
          </a:p>
        </p:txBody>
      </p:sp>
      <p:sp>
        <p:nvSpPr>
          <p:cNvPr id="4" name="TextBox 4"/>
          <p:cNvSpPr txBox="1"/>
          <p:nvPr/>
        </p:nvSpPr>
        <p:spPr>
          <a:xfrm>
            <a:off x="9427028" y="7130590"/>
            <a:ext cx="8577943" cy="3230245"/>
          </a:xfrm>
          <a:prstGeom prst="rect">
            <a:avLst/>
          </a:prstGeom>
        </p:spPr>
        <p:txBody>
          <a:bodyPr lIns="0" tIns="0" rIns="0" bIns="0" rtlCol="0" anchor="t">
            <a:spAutoFit/>
          </a:bodyPr>
          <a:lstStyle/>
          <a:p>
            <a:pPr>
              <a:lnSpc>
                <a:spcPts val="3359"/>
              </a:lnSpc>
            </a:pPr>
            <a:r>
              <a:rPr lang="en-US" sz="2400">
                <a:solidFill>
                  <a:srgbClr val="000000"/>
                </a:solidFill>
                <a:latin typeface="Muli Bold"/>
              </a:rPr>
              <a:t>Summary</a:t>
            </a:r>
          </a:p>
          <a:p>
            <a:pPr>
              <a:lnSpc>
                <a:spcPts val="2800"/>
              </a:lnSpc>
            </a:pPr>
            <a:r>
              <a:rPr lang="en-US" sz="2000">
                <a:solidFill>
                  <a:srgbClr val="000000"/>
                </a:solidFill>
                <a:latin typeface="Muli"/>
              </a:rPr>
              <a:t>The trained model achieved an </a:t>
            </a:r>
            <a:r>
              <a:rPr lang="en-US" sz="2000">
                <a:solidFill>
                  <a:srgbClr val="BD2934"/>
                </a:solidFill>
                <a:latin typeface="Muli Bold"/>
              </a:rPr>
              <a:t>accuracy</a:t>
            </a:r>
            <a:r>
              <a:rPr lang="en-US" sz="2000">
                <a:solidFill>
                  <a:srgbClr val="000000"/>
                </a:solidFill>
                <a:latin typeface="Muli"/>
              </a:rPr>
              <a:t> of </a:t>
            </a:r>
            <a:r>
              <a:rPr lang="en-US" sz="2000">
                <a:solidFill>
                  <a:srgbClr val="BD2934"/>
                </a:solidFill>
                <a:latin typeface="Muli Bold"/>
              </a:rPr>
              <a:t>81.22%</a:t>
            </a:r>
            <a:r>
              <a:rPr lang="en-US" sz="2000">
                <a:solidFill>
                  <a:srgbClr val="000000"/>
                </a:solidFill>
                <a:latin typeface="Muli"/>
              </a:rPr>
              <a:t>, effectively predicting between emergency and OPD cases.</a:t>
            </a:r>
          </a:p>
          <a:p>
            <a:pPr>
              <a:lnSpc>
                <a:spcPts val="2800"/>
              </a:lnSpc>
            </a:pPr>
            <a:endParaRPr lang="en-US" sz="2000">
              <a:solidFill>
                <a:srgbClr val="000000"/>
              </a:solidFill>
              <a:latin typeface="Muli"/>
            </a:endParaRPr>
          </a:p>
          <a:p>
            <a:pPr>
              <a:lnSpc>
                <a:spcPts val="2800"/>
              </a:lnSpc>
            </a:pPr>
            <a:r>
              <a:rPr lang="en-US" sz="2000">
                <a:solidFill>
                  <a:srgbClr val="000000"/>
                </a:solidFill>
                <a:latin typeface="Muli"/>
              </a:rPr>
              <a:t>Considering patients with multiple admission, the predicted admission rate for randomly selected </a:t>
            </a:r>
            <a:r>
              <a:rPr lang="en-US" sz="2000">
                <a:solidFill>
                  <a:srgbClr val="BD2934"/>
                </a:solidFill>
                <a:latin typeface="Muli Bold"/>
              </a:rPr>
              <a:t>2,000</a:t>
            </a:r>
            <a:r>
              <a:rPr lang="en-US" sz="2000">
                <a:solidFill>
                  <a:srgbClr val="000000"/>
                </a:solidFill>
                <a:latin typeface="Muli"/>
              </a:rPr>
              <a:t> patients is </a:t>
            </a:r>
            <a:r>
              <a:rPr lang="en-US" sz="2000">
                <a:solidFill>
                  <a:srgbClr val="BD2934"/>
                </a:solidFill>
                <a:latin typeface="Muli Bold"/>
              </a:rPr>
              <a:t>84.65%</a:t>
            </a:r>
            <a:r>
              <a:rPr lang="en-US" sz="2000">
                <a:solidFill>
                  <a:srgbClr val="BB0787"/>
                </a:solidFill>
                <a:latin typeface="Muli"/>
              </a:rPr>
              <a:t> </a:t>
            </a:r>
            <a:r>
              <a:rPr lang="en-US" sz="2000">
                <a:solidFill>
                  <a:srgbClr val="000000"/>
                </a:solidFill>
                <a:latin typeface="Muli"/>
              </a:rPr>
              <a:t>over the next 3 months. However, the estimated percentage drops to </a:t>
            </a:r>
            <a:r>
              <a:rPr lang="en-US" sz="2000">
                <a:solidFill>
                  <a:srgbClr val="BD2934"/>
                </a:solidFill>
                <a:latin typeface="Muli Bold"/>
              </a:rPr>
              <a:t>28.55%</a:t>
            </a:r>
            <a:r>
              <a:rPr lang="en-US" sz="2000">
                <a:solidFill>
                  <a:srgbClr val="000000"/>
                </a:solidFill>
                <a:latin typeface="Muli"/>
              </a:rPr>
              <a:t> when taking into account the entire unfiltered data.</a:t>
            </a:r>
          </a:p>
          <a:p>
            <a:pPr>
              <a:lnSpc>
                <a:spcPts val="2800"/>
              </a:lnSpc>
              <a:spcBef>
                <a:spcPct val="0"/>
              </a:spcBef>
            </a:pPr>
            <a:endParaRPr lang="en-US" sz="2000">
              <a:solidFill>
                <a:srgbClr val="000000"/>
              </a:solidFill>
              <a:latin typeface="Muli"/>
            </a:endParaRPr>
          </a:p>
        </p:txBody>
      </p:sp>
      <p:sp>
        <p:nvSpPr>
          <p:cNvPr id="6" name="TextBox 6"/>
          <p:cNvSpPr txBox="1"/>
          <p:nvPr/>
        </p:nvSpPr>
        <p:spPr>
          <a:xfrm>
            <a:off x="9404374" y="4825183"/>
            <a:ext cx="8369232" cy="2172970"/>
          </a:xfrm>
          <a:prstGeom prst="rect">
            <a:avLst/>
          </a:prstGeom>
        </p:spPr>
        <p:txBody>
          <a:bodyPr lIns="0" tIns="0" rIns="0" bIns="0" rtlCol="0" anchor="t">
            <a:spAutoFit/>
          </a:bodyPr>
          <a:lstStyle/>
          <a:p>
            <a:pPr>
              <a:lnSpc>
                <a:spcPts val="3359"/>
              </a:lnSpc>
            </a:pPr>
            <a:r>
              <a:rPr lang="en-US" sz="2400" dirty="0">
                <a:solidFill>
                  <a:srgbClr val="000000"/>
                </a:solidFill>
                <a:latin typeface="Muli Bold"/>
              </a:rPr>
              <a:t>Preprocessing</a:t>
            </a:r>
          </a:p>
          <a:p>
            <a:pPr>
              <a:lnSpc>
                <a:spcPts val="2800"/>
              </a:lnSpc>
              <a:spcBef>
                <a:spcPct val="0"/>
              </a:spcBef>
            </a:pPr>
            <a:r>
              <a:rPr lang="en-US" sz="2000" dirty="0">
                <a:solidFill>
                  <a:srgbClr val="000000"/>
                </a:solidFill>
                <a:latin typeface="Muli"/>
              </a:rPr>
              <a:t>Using key features, after feature engineering, we used</a:t>
            </a:r>
            <a:r>
              <a:rPr lang="en-US" sz="2000" dirty="0">
                <a:solidFill>
                  <a:srgbClr val="BD2934"/>
                </a:solidFill>
                <a:latin typeface="Muli"/>
              </a:rPr>
              <a:t> </a:t>
            </a:r>
            <a:r>
              <a:rPr lang="en-US" sz="2000" dirty="0">
                <a:solidFill>
                  <a:srgbClr val="BD2934"/>
                </a:solidFill>
                <a:latin typeface="Muli Bold"/>
              </a:rPr>
              <a:t>logistic regression</a:t>
            </a:r>
            <a:r>
              <a:rPr lang="en-US" sz="2000" dirty="0">
                <a:solidFill>
                  <a:srgbClr val="000000"/>
                </a:solidFill>
                <a:latin typeface="Muli"/>
              </a:rPr>
              <a:t> to determine if a patient's case is Emergency or OPD. Similarly, using multivariate analysis between key features we used Random forest to get estimation of number of admissions for next 3 months.</a:t>
            </a:r>
          </a:p>
        </p:txBody>
      </p:sp>
      <p:sp>
        <p:nvSpPr>
          <p:cNvPr id="7" name="TextBox 7"/>
          <p:cNvSpPr txBox="1"/>
          <p:nvPr/>
        </p:nvSpPr>
        <p:spPr>
          <a:xfrm>
            <a:off x="9379660" y="2171700"/>
            <a:ext cx="8649295" cy="2877820"/>
          </a:xfrm>
          <a:prstGeom prst="rect">
            <a:avLst/>
          </a:prstGeom>
        </p:spPr>
        <p:txBody>
          <a:bodyPr lIns="0" tIns="0" rIns="0" bIns="0" rtlCol="0" anchor="t">
            <a:spAutoFit/>
          </a:bodyPr>
          <a:lstStyle/>
          <a:p>
            <a:pPr>
              <a:lnSpc>
                <a:spcPts val="3359"/>
              </a:lnSpc>
            </a:pPr>
            <a:r>
              <a:rPr lang="en-US" sz="2400" dirty="0">
                <a:solidFill>
                  <a:srgbClr val="000000"/>
                </a:solidFill>
                <a:latin typeface="Muli Bold"/>
              </a:rPr>
              <a:t>Model selection </a:t>
            </a:r>
          </a:p>
          <a:p>
            <a:pPr>
              <a:lnSpc>
                <a:spcPts val="2800"/>
              </a:lnSpc>
            </a:pPr>
            <a:r>
              <a:rPr lang="en-US" sz="2000" dirty="0">
                <a:solidFill>
                  <a:srgbClr val="BD2934"/>
                </a:solidFill>
                <a:latin typeface="Muli Bold"/>
              </a:rPr>
              <a:t>Logistic Regression:</a:t>
            </a:r>
            <a:r>
              <a:rPr lang="en-US" sz="2000" dirty="0">
                <a:solidFill>
                  <a:srgbClr val="BB0787"/>
                </a:solidFill>
                <a:latin typeface="Muli"/>
              </a:rPr>
              <a:t> </a:t>
            </a:r>
            <a:r>
              <a:rPr lang="en-US" sz="2000" dirty="0">
                <a:solidFill>
                  <a:srgbClr val="000000"/>
                </a:solidFill>
                <a:latin typeface="Muli"/>
              </a:rPr>
              <a:t>Handles continuous and categorical data, interpretable results (easier to understand which factors influence prediction), computationally efficient.</a:t>
            </a:r>
          </a:p>
          <a:p>
            <a:pPr>
              <a:lnSpc>
                <a:spcPts val="2800"/>
              </a:lnSpc>
            </a:pPr>
            <a:r>
              <a:rPr lang="en-US" sz="2000" dirty="0">
                <a:solidFill>
                  <a:srgbClr val="BD2934"/>
                </a:solidFill>
                <a:latin typeface="Muli Bold"/>
              </a:rPr>
              <a:t>Random Forest (RF):</a:t>
            </a:r>
            <a:r>
              <a:rPr lang="en-US" sz="2000" dirty="0">
                <a:solidFill>
                  <a:srgbClr val="FF68D4"/>
                </a:solidFill>
                <a:latin typeface="Muli"/>
              </a:rPr>
              <a:t> </a:t>
            </a:r>
            <a:r>
              <a:rPr lang="en-US" sz="2000" dirty="0">
                <a:solidFill>
                  <a:srgbClr val="000000"/>
                </a:solidFill>
                <a:latin typeface="Muli"/>
              </a:rPr>
              <a:t>Combines multiple decision trees, trained on random data subsets with replacement and random feature subsets at splits. </a:t>
            </a:r>
          </a:p>
          <a:p>
            <a:pPr>
              <a:lnSpc>
                <a:spcPts val="2800"/>
              </a:lnSpc>
              <a:spcBef>
                <a:spcPct val="0"/>
              </a:spcBef>
            </a:pPr>
            <a:endParaRPr lang="en-US" sz="2000" dirty="0">
              <a:solidFill>
                <a:srgbClr val="000000"/>
              </a:solidFill>
              <a:latin typeface="Muli"/>
            </a:endParaRPr>
          </a:p>
        </p:txBody>
      </p:sp>
      <p:pic>
        <p:nvPicPr>
          <p:cNvPr id="8" name="Picture 7">
            <a:extLst>
              <a:ext uri="{FF2B5EF4-FFF2-40B4-BE49-F238E27FC236}">
                <a16:creationId xmlns:a16="http://schemas.microsoft.com/office/drawing/2014/main" id="{C774D71E-9C6E-C02C-45D7-DBDA205D6809}"/>
              </a:ext>
            </a:extLst>
          </p:cNvPr>
          <p:cNvPicPr>
            <a:picLocks noChangeAspect="1"/>
          </p:cNvPicPr>
          <p:nvPr/>
        </p:nvPicPr>
        <p:blipFill>
          <a:blip r:embed="rId3"/>
          <a:stretch>
            <a:fillRect/>
          </a:stretch>
        </p:blipFill>
        <p:spPr>
          <a:xfrm>
            <a:off x="11430000" y="-5016165"/>
            <a:ext cx="7550349" cy="75354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604126" y="94096"/>
            <a:ext cx="7540874" cy="5659004"/>
          </a:xfrm>
          <a:custGeom>
            <a:avLst/>
            <a:gdLst/>
            <a:ahLst/>
            <a:cxnLst/>
            <a:rect l="l" t="t" r="r" b="b"/>
            <a:pathLst>
              <a:path w="7655174" h="6011496">
                <a:moveTo>
                  <a:pt x="0" y="0"/>
                </a:moveTo>
                <a:lnTo>
                  <a:pt x="7655174" y="0"/>
                </a:lnTo>
                <a:lnTo>
                  <a:pt x="7655174" y="6011496"/>
                </a:lnTo>
                <a:lnTo>
                  <a:pt x="0" y="6011496"/>
                </a:lnTo>
                <a:lnTo>
                  <a:pt x="0" y="0"/>
                </a:lnTo>
                <a:close/>
              </a:path>
            </a:pathLst>
          </a:custGeom>
          <a:blipFill>
            <a:blip r:embed="rId2"/>
            <a:stretch>
              <a:fillRect/>
            </a:stretch>
          </a:blipFill>
        </p:spPr>
      </p:sp>
      <p:sp>
        <p:nvSpPr>
          <p:cNvPr id="3" name="TextBox 3"/>
          <p:cNvSpPr txBox="1"/>
          <p:nvPr/>
        </p:nvSpPr>
        <p:spPr>
          <a:xfrm>
            <a:off x="52589" y="378139"/>
            <a:ext cx="6688094" cy="1828800"/>
          </a:xfrm>
          <a:prstGeom prst="rect">
            <a:avLst/>
          </a:prstGeom>
        </p:spPr>
        <p:txBody>
          <a:bodyPr lIns="0" tIns="0" rIns="0" bIns="0" rtlCol="0" anchor="t">
            <a:spAutoFit/>
          </a:bodyPr>
          <a:lstStyle/>
          <a:p>
            <a:pPr>
              <a:lnSpc>
                <a:spcPts val="7200"/>
              </a:lnSpc>
            </a:pPr>
            <a:r>
              <a:rPr lang="en-US" sz="6000">
                <a:solidFill>
                  <a:srgbClr val="000000"/>
                </a:solidFill>
                <a:latin typeface="Playfair Display 1 Bold"/>
              </a:rPr>
              <a:t>Chronic diseases - </a:t>
            </a:r>
            <a:r>
              <a:rPr lang="en-US" sz="6000">
                <a:solidFill>
                  <a:srgbClr val="000000"/>
                </a:solidFill>
                <a:latin typeface="Playfair Display 1"/>
              </a:rPr>
              <a:t>DIABETES</a:t>
            </a:r>
          </a:p>
        </p:txBody>
      </p:sp>
      <p:sp>
        <p:nvSpPr>
          <p:cNvPr id="4" name="TextBox 4"/>
          <p:cNvSpPr txBox="1"/>
          <p:nvPr/>
        </p:nvSpPr>
        <p:spPr>
          <a:xfrm>
            <a:off x="149970" y="2933700"/>
            <a:ext cx="6493331" cy="2561983"/>
          </a:xfrm>
          <a:prstGeom prst="rect">
            <a:avLst/>
          </a:prstGeom>
        </p:spPr>
        <p:txBody>
          <a:bodyPr lIns="0" tIns="0" rIns="0" bIns="0" rtlCol="0" anchor="t">
            <a:spAutoFit/>
          </a:bodyPr>
          <a:lstStyle/>
          <a:p>
            <a:pPr>
              <a:lnSpc>
                <a:spcPts val="3359"/>
              </a:lnSpc>
            </a:pPr>
            <a:r>
              <a:rPr lang="en-US" sz="2400" dirty="0">
                <a:solidFill>
                  <a:srgbClr val="000000"/>
                </a:solidFill>
                <a:latin typeface="Muli Bold"/>
              </a:rPr>
              <a:t>Model selection </a:t>
            </a:r>
          </a:p>
          <a:p>
            <a:pPr>
              <a:lnSpc>
                <a:spcPts val="2800"/>
              </a:lnSpc>
            </a:pPr>
            <a:r>
              <a:rPr lang="en-US" sz="2000" dirty="0">
                <a:solidFill>
                  <a:srgbClr val="BD2934"/>
                </a:solidFill>
                <a:latin typeface="Muli Bold"/>
              </a:rPr>
              <a:t>Random Forest </a:t>
            </a:r>
            <a:r>
              <a:rPr lang="en-US" sz="2000" dirty="0">
                <a:latin typeface="Muli" panose="020B0604020202020204" charset="0"/>
              </a:rPr>
              <a:t>combine multiple decision trees, trained on random data subsets with replacement and random feature subsets at splits. Aggregating these trees' predictions improves overall accuracy.</a:t>
            </a:r>
            <a:endParaRPr lang="en-US" sz="2000" dirty="0">
              <a:solidFill>
                <a:srgbClr val="BD2934"/>
              </a:solidFill>
              <a:latin typeface="Muli" panose="020B0604020202020204" charset="0"/>
            </a:endParaRPr>
          </a:p>
          <a:p>
            <a:pPr>
              <a:lnSpc>
                <a:spcPts val="2800"/>
              </a:lnSpc>
            </a:pPr>
            <a:endParaRPr lang="en-US" sz="2000" dirty="0">
              <a:solidFill>
                <a:srgbClr val="BD2934"/>
              </a:solidFill>
              <a:latin typeface="Muli Bold"/>
            </a:endParaRPr>
          </a:p>
          <a:p>
            <a:pPr>
              <a:lnSpc>
                <a:spcPts val="2800"/>
              </a:lnSpc>
              <a:spcBef>
                <a:spcPct val="0"/>
              </a:spcBef>
            </a:pPr>
            <a:endParaRPr lang="en-US" sz="2000" dirty="0">
              <a:solidFill>
                <a:srgbClr val="BD2934"/>
              </a:solidFill>
              <a:latin typeface="Muli Bold"/>
            </a:endParaRPr>
          </a:p>
        </p:txBody>
      </p:sp>
      <p:sp>
        <p:nvSpPr>
          <p:cNvPr id="5" name="TextBox 5"/>
          <p:cNvSpPr txBox="1"/>
          <p:nvPr/>
        </p:nvSpPr>
        <p:spPr>
          <a:xfrm>
            <a:off x="9144000" y="7605521"/>
            <a:ext cx="8763000" cy="2561983"/>
          </a:xfrm>
          <a:prstGeom prst="rect">
            <a:avLst/>
          </a:prstGeom>
        </p:spPr>
        <p:txBody>
          <a:bodyPr wrap="square" lIns="0" tIns="0" rIns="0" bIns="0" rtlCol="0" anchor="t">
            <a:spAutoFit/>
          </a:bodyPr>
          <a:lstStyle/>
          <a:p>
            <a:pPr>
              <a:lnSpc>
                <a:spcPts val="3359"/>
              </a:lnSpc>
            </a:pPr>
            <a:r>
              <a:rPr lang="en-US" sz="2400" dirty="0">
                <a:solidFill>
                  <a:srgbClr val="000000"/>
                </a:solidFill>
                <a:latin typeface="Muli Bold"/>
              </a:rPr>
              <a:t>Summary</a:t>
            </a:r>
          </a:p>
          <a:p>
            <a:pPr>
              <a:lnSpc>
                <a:spcPts val="2800"/>
              </a:lnSpc>
            </a:pPr>
            <a:r>
              <a:rPr lang="en-US" sz="2000" dirty="0">
                <a:solidFill>
                  <a:srgbClr val="000000"/>
                </a:solidFill>
                <a:latin typeface="Muli"/>
              </a:rPr>
              <a:t>To assess performance, the trained model was evaluated and achieved an accuracy of around </a:t>
            </a:r>
            <a:r>
              <a:rPr lang="en-US" sz="2000" dirty="0">
                <a:solidFill>
                  <a:srgbClr val="BD2934"/>
                </a:solidFill>
                <a:latin typeface="Muli Bold"/>
              </a:rPr>
              <a:t>95%</a:t>
            </a:r>
            <a:r>
              <a:rPr lang="en-US" sz="2000" dirty="0">
                <a:solidFill>
                  <a:srgbClr val="BB0787"/>
                </a:solidFill>
                <a:latin typeface="Muli"/>
              </a:rPr>
              <a:t>. </a:t>
            </a:r>
            <a:r>
              <a:rPr lang="en-US" sz="2000" dirty="0">
                <a:solidFill>
                  <a:srgbClr val="000000"/>
                </a:solidFill>
                <a:latin typeface="Muli"/>
              </a:rPr>
              <a:t>This indicates the model effectively classified most cases.</a:t>
            </a:r>
          </a:p>
          <a:p>
            <a:pPr>
              <a:lnSpc>
                <a:spcPts val="2800"/>
              </a:lnSpc>
              <a:spcBef>
                <a:spcPct val="0"/>
              </a:spcBef>
            </a:pPr>
            <a:r>
              <a:rPr lang="en-US" sz="2000" dirty="0">
                <a:solidFill>
                  <a:srgbClr val="000000"/>
                </a:solidFill>
                <a:latin typeface="Muli"/>
              </a:rPr>
              <a:t>The model reveals key factors influencing diabetes in our model. </a:t>
            </a:r>
            <a:r>
              <a:rPr lang="en-US" sz="2000" dirty="0">
                <a:solidFill>
                  <a:srgbClr val="BD2934"/>
                </a:solidFill>
                <a:latin typeface="Muli Bold"/>
              </a:rPr>
              <a:t>HbA1c (blood sugar control), blood glucose level, age, and BMI</a:t>
            </a:r>
            <a:r>
              <a:rPr lang="en-US" sz="2000" dirty="0">
                <a:solidFill>
                  <a:srgbClr val="000000"/>
                </a:solidFill>
                <a:latin typeface="Muli"/>
              </a:rPr>
              <a:t> emerged as the most important features</a:t>
            </a:r>
          </a:p>
        </p:txBody>
      </p:sp>
      <p:sp>
        <p:nvSpPr>
          <p:cNvPr id="6" name="TextBox 6"/>
          <p:cNvSpPr txBox="1"/>
          <p:nvPr/>
        </p:nvSpPr>
        <p:spPr>
          <a:xfrm>
            <a:off x="114959" y="5078642"/>
            <a:ext cx="8547348" cy="3935095"/>
          </a:xfrm>
          <a:prstGeom prst="rect">
            <a:avLst/>
          </a:prstGeom>
        </p:spPr>
        <p:txBody>
          <a:bodyPr lIns="0" tIns="0" rIns="0" bIns="0" rtlCol="0" anchor="t">
            <a:spAutoFit/>
          </a:bodyPr>
          <a:lstStyle/>
          <a:p>
            <a:pPr>
              <a:lnSpc>
                <a:spcPts val="3359"/>
              </a:lnSpc>
            </a:pPr>
            <a:r>
              <a:rPr lang="en-US" sz="2400" dirty="0">
                <a:solidFill>
                  <a:srgbClr val="000000"/>
                </a:solidFill>
                <a:latin typeface="Muli Bold"/>
              </a:rPr>
              <a:t>Preprocessing </a:t>
            </a:r>
          </a:p>
          <a:p>
            <a:pPr>
              <a:lnSpc>
                <a:spcPts val="2800"/>
              </a:lnSpc>
            </a:pPr>
            <a:r>
              <a:rPr lang="en-US" sz="2000" dirty="0">
                <a:solidFill>
                  <a:srgbClr val="BD2934"/>
                </a:solidFill>
                <a:latin typeface="Muli Bold"/>
              </a:rPr>
              <a:t>One-Hot Encoding</a:t>
            </a:r>
            <a:r>
              <a:rPr lang="en-US" sz="2000" dirty="0">
                <a:solidFill>
                  <a:srgbClr val="000000"/>
                </a:solidFill>
                <a:latin typeface="Muli"/>
              </a:rPr>
              <a:t> effectively transforms categorical variables into numerical representations, ensuring the model can understand these features.</a:t>
            </a:r>
          </a:p>
          <a:p>
            <a:pPr>
              <a:lnSpc>
                <a:spcPts val="2800"/>
              </a:lnSpc>
            </a:pPr>
            <a:r>
              <a:rPr lang="en-US" sz="2000" dirty="0">
                <a:solidFill>
                  <a:srgbClr val="BD2934"/>
                </a:solidFill>
                <a:latin typeface="Muli Bold"/>
              </a:rPr>
              <a:t>Standard Scalar</a:t>
            </a:r>
            <a:r>
              <a:rPr lang="en-US" sz="2000" dirty="0">
                <a:solidFill>
                  <a:srgbClr val="BB0787"/>
                </a:solidFill>
                <a:latin typeface="Muli"/>
              </a:rPr>
              <a:t> </a:t>
            </a:r>
            <a:r>
              <a:rPr lang="en-US" sz="2000" dirty="0">
                <a:solidFill>
                  <a:srgbClr val="000000"/>
                </a:solidFill>
                <a:latin typeface="Muli"/>
              </a:rPr>
              <a:t>is </a:t>
            </a:r>
            <a:r>
              <a:rPr lang="en-US" sz="2000" dirty="0" err="1">
                <a:solidFill>
                  <a:srgbClr val="000000"/>
                </a:solidFill>
                <a:latin typeface="Muli"/>
              </a:rPr>
              <a:t>utilised</a:t>
            </a:r>
            <a:r>
              <a:rPr lang="en-US" sz="2000" dirty="0">
                <a:solidFill>
                  <a:srgbClr val="000000"/>
                </a:solidFill>
                <a:latin typeface="Muli"/>
              </a:rPr>
              <a:t> to </a:t>
            </a:r>
            <a:r>
              <a:rPr lang="en-US" sz="2000" dirty="0" err="1">
                <a:solidFill>
                  <a:srgbClr val="000000"/>
                </a:solidFill>
                <a:latin typeface="Muli"/>
              </a:rPr>
              <a:t>normalise</a:t>
            </a:r>
            <a:r>
              <a:rPr lang="en-US" sz="2000" dirty="0">
                <a:solidFill>
                  <a:srgbClr val="000000"/>
                </a:solidFill>
                <a:latin typeface="Muli"/>
              </a:rPr>
              <a:t> all input features, ensuring a mean of 0 and standard deviation of 1. This creates a balanced data scale for machine learning models, regardless of imbalanced datasets.</a:t>
            </a:r>
          </a:p>
          <a:p>
            <a:pPr>
              <a:lnSpc>
                <a:spcPts val="2800"/>
              </a:lnSpc>
            </a:pPr>
            <a:r>
              <a:rPr lang="en-US" sz="2000" dirty="0">
                <a:solidFill>
                  <a:srgbClr val="BD2934"/>
                </a:solidFill>
                <a:latin typeface="Muli Bold"/>
              </a:rPr>
              <a:t>Grid Search</a:t>
            </a:r>
            <a:r>
              <a:rPr lang="en-US" sz="2000" dirty="0">
                <a:solidFill>
                  <a:srgbClr val="BB0787"/>
                </a:solidFill>
                <a:latin typeface="Muli"/>
              </a:rPr>
              <a:t> </a:t>
            </a:r>
            <a:r>
              <a:rPr lang="en-US" sz="2000" dirty="0">
                <a:solidFill>
                  <a:srgbClr val="000000"/>
                </a:solidFill>
                <a:latin typeface="Muli"/>
              </a:rPr>
              <a:t>helps to </a:t>
            </a:r>
            <a:r>
              <a:rPr lang="en-US" sz="2000" dirty="0" err="1">
                <a:solidFill>
                  <a:srgbClr val="000000"/>
                </a:solidFill>
                <a:latin typeface="Muli"/>
              </a:rPr>
              <a:t>optimise</a:t>
            </a:r>
            <a:r>
              <a:rPr lang="en-US" sz="2000" dirty="0">
                <a:solidFill>
                  <a:srgbClr val="000000"/>
                </a:solidFill>
                <a:latin typeface="Muli"/>
              </a:rPr>
              <a:t> model by efficiently exploring a range of hyperparameter combinations to identify the settings that yield the best performance.</a:t>
            </a:r>
          </a:p>
          <a:p>
            <a:pPr>
              <a:lnSpc>
                <a:spcPts val="2800"/>
              </a:lnSpc>
              <a:spcBef>
                <a:spcPct val="0"/>
              </a:spcBef>
            </a:pPr>
            <a:endParaRPr lang="en-US" sz="2000" dirty="0">
              <a:solidFill>
                <a:srgbClr val="000000"/>
              </a:solidFill>
              <a:latin typeface="Muli"/>
            </a:endParaRPr>
          </a:p>
        </p:txBody>
      </p:sp>
      <p:graphicFrame>
        <p:nvGraphicFramePr>
          <p:cNvPr id="7" name="Table 7"/>
          <p:cNvGraphicFramePr>
            <a:graphicFrameLocks noGrp="1"/>
          </p:cNvGraphicFramePr>
          <p:nvPr>
            <p:extLst>
              <p:ext uri="{D42A27DB-BD31-4B8C-83A1-F6EECF244321}">
                <p14:modId xmlns:p14="http://schemas.microsoft.com/office/powerpoint/2010/main" val="3803086333"/>
              </p:ext>
            </p:extLst>
          </p:nvPr>
        </p:nvGraphicFramePr>
        <p:xfrm>
          <a:off x="10134600" y="5905500"/>
          <a:ext cx="7160360" cy="1600200"/>
        </p:xfrm>
        <a:graphic>
          <a:graphicData uri="http://schemas.openxmlformats.org/drawingml/2006/table">
            <a:tbl>
              <a:tblPr/>
              <a:tblGrid>
                <a:gridCol w="1968687">
                  <a:extLst>
                    <a:ext uri="{9D8B030D-6E8A-4147-A177-3AD203B41FA5}">
                      <a16:colId xmlns:a16="http://schemas.microsoft.com/office/drawing/2014/main" val="20000"/>
                    </a:ext>
                  </a:extLst>
                </a:gridCol>
                <a:gridCol w="1798517">
                  <a:extLst>
                    <a:ext uri="{9D8B030D-6E8A-4147-A177-3AD203B41FA5}">
                      <a16:colId xmlns:a16="http://schemas.microsoft.com/office/drawing/2014/main" val="20001"/>
                    </a:ext>
                  </a:extLst>
                </a:gridCol>
                <a:gridCol w="1754029">
                  <a:extLst>
                    <a:ext uri="{9D8B030D-6E8A-4147-A177-3AD203B41FA5}">
                      <a16:colId xmlns:a16="http://schemas.microsoft.com/office/drawing/2014/main" val="20002"/>
                    </a:ext>
                  </a:extLst>
                </a:gridCol>
                <a:gridCol w="1639127">
                  <a:extLst>
                    <a:ext uri="{9D8B030D-6E8A-4147-A177-3AD203B41FA5}">
                      <a16:colId xmlns:a16="http://schemas.microsoft.com/office/drawing/2014/main" val="20003"/>
                    </a:ext>
                  </a:extLst>
                </a:gridCol>
              </a:tblGrid>
              <a:tr h="800100">
                <a:tc>
                  <a:txBody>
                    <a:bodyPr/>
                    <a:lstStyle/>
                    <a:p>
                      <a:pPr algn="ctr">
                        <a:lnSpc>
                          <a:spcPts val="2520"/>
                        </a:lnSpc>
                        <a:defRPr/>
                      </a:pPr>
                      <a:r>
                        <a:rPr lang="en-US" sz="1800" dirty="0">
                          <a:solidFill>
                            <a:srgbClr val="000000"/>
                          </a:solidFill>
                          <a:latin typeface="Muli Bold"/>
                        </a:rPr>
                        <a:t>Accuracy</a:t>
                      </a:r>
                      <a:endParaRPr lang="en-US" sz="1100" dirty="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Recall</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Precision</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F1 score</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00100">
                <a:tc>
                  <a:txBody>
                    <a:bodyPr/>
                    <a:lstStyle/>
                    <a:p>
                      <a:pPr algn="ctr">
                        <a:lnSpc>
                          <a:spcPts val="2520"/>
                        </a:lnSpc>
                        <a:defRPr/>
                      </a:pPr>
                      <a:r>
                        <a:rPr lang="en-US" sz="1800">
                          <a:solidFill>
                            <a:srgbClr val="000000"/>
                          </a:solidFill>
                          <a:latin typeface="Muli"/>
                        </a:rPr>
                        <a:t>95%</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68D4"/>
                    </a:solidFill>
                  </a:tcPr>
                </a:tc>
                <a:tc>
                  <a:txBody>
                    <a:bodyPr/>
                    <a:lstStyle/>
                    <a:p>
                      <a:pPr algn="ctr">
                        <a:lnSpc>
                          <a:spcPts val="2520"/>
                        </a:lnSpc>
                        <a:defRPr/>
                      </a:pPr>
                      <a:r>
                        <a:rPr lang="en-US" sz="1800" dirty="0">
                          <a:solidFill>
                            <a:srgbClr val="000000"/>
                          </a:solidFill>
                          <a:latin typeface="Muli"/>
                        </a:rPr>
                        <a:t>0.80</a:t>
                      </a:r>
                      <a:endParaRPr lang="en-US" sz="1100" dirty="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0.68</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dirty="0">
                          <a:solidFill>
                            <a:srgbClr val="000000"/>
                          </a:solidFill>
                          <a:latin typeface="Muli"/>
                        </a:rPr>
                        <a:t>0.74</a:t>
                      </a:r>
                      <a:endParaRPr lang="en-US" sz="1100" dirty="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8" name="Freeform 3">
            <a:extLst>
              <a:ext uri="{FF2B5EF4-FFF2-40B4-BE49-F238E27FC236}">
                <a16:creationId xmlns:a16="http://schemas.microsoft.com/office/drawing/2014/main" id="{B4B7B9D6-9468-596F-FD67-CBC2A236FACD}"/>
              </a:ext>
            </a:extLst>
          </p:cNvPr>
          <p:cNvSpPr/>
          <p:nvPr/>
        </p:nvSpPr>
        <p:spPr>
          <a:xfrm>
            <a:off x="-2743200" y="8724900"/>
            <a:ext cx="6933364" cy="6501199"/>
          </a:xfrm>
          <a:custGeom>
            <a:avLst/>
            <a:gdLst/>
            <a:ahLst/>
            <a:cxnLst/>
            <a:rect l="l" t="t" r="r" b="b"/>
            <a:pathLst>
              <a:path w="9279264" h="9262392">
                <a:moveTo>
                  <a:pt x="0" y="0"/>
                </a:moveTo>
                <a:lnTo>
                  <a:pt x="9279264" y="0"/>
                </a:lnTo>
                <a:lnTo>
                  <a:pt x="9279264" y="9262393"/>
                </a:lnTo>
                <a:lnTo>
                  <a:pt x="0" y="9262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53600" y="-8653174"/>
            <a:ext cx="10756437" cy="10736880"/>
          </a:xfrm>
          <a:custGeom>
            <a:avLst/>
            <a:gdLst/>
            <a:ahLst/>
            <a:cxnLst/>
            <a:rect l="l" t="t" r="r" b="b"/>
            <a:pathLst>
              <a:path w="10756437" h="10736880">
                <a:moveTo>
                  <a:pt x="0" y="0"/>
                </a:moveTo>
                <a:lnTo>
                  <a:pt x="10756437" y="0"/>
                </a:lnTo>
                <a:lnTo>
                  <a:pt x="10756437" y="10736879"/>
                </a:lnTo>
                <a:lnTo>
                  <a:pt x="0" y="10736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355" y="5063480"/>
            <a:ext cx="10278845" cy="4804420"/>
          </a:xfrm>
          <a:custGeom>
            <a:avLst/>
            <a:gdLst/>
            <a:ahLst/>
            <a:cxnLst/>
            <a:rect l="l" t="t" r="r" b="b"/>
            <a:pathLst>
              <a:path w="11198804" h="3760792">
                <a:moveTo>
                  <a:pt x="0" y="0"/>
                </a:moveTo>
                <a:lnTo>
                  <a:pt x="11198804" y="0"/>
                </a:lnTo>
                <a:lnTo>
                  <a:pt x="11198804" y="3760792"/>
                </a:lnTo>
                <a:lnTo>
                  <a:pt x="0" y="3760792"/>
                </a:lnTo>
                <a:lnTo>
                  <a:pt x="0" y="0"/>
                </a:lnTo>
                <a:close/>
              </a:path>
            </a:pathLst>
          </a:custGeom>
          <a:blipFill>
            <a:blip r:embed="rId4"/>
            <a:stretch>
              <a:fillRect/>
            </a:stretch>
          </a:blipFill>
        </p:spPr>
      </p:sp>
      <p:sp>
        <p:nvSpPr>
          <p:cNvPr id="4" name="TextBox 4"/>
          <p:cNvSpPr txBox="1"/>
          <p:nvPr/>
        </p:nvSpPr>
        <p:spPr>
          <a:xfrm>
            <a:off x="-6252" y="317081"/>
            <a:ext cx="9464899" cy="769441"/>
          </a:xfrm>
          <a:prstGeom prst="rect">
            <a:avLst/>
          </a:prstGeom>
        </p:spPr>
        <p:txBody>
          <a:bodyPr wrap="square" lIns="0" tIns="0" rIns="0" bIns="0" rtlCol="0" anchor="t">
            <a:spAutoFit/>
          </a:bodyPr>
          <a:lstStyle/>
          <a:p>
            <a:pPr marL="0" lvl="0" indent="0">
              <a:lnSpc>
                <a:spcPts val="6000"/>
              </a:lnSpc>
            </a:pPr>
            <a:r>
              <a:rPr lang="en-US" sz="6000" spc="-252" dirty="0">
                <a:solidFill>
                  <a:srgbClr val="000000"/>
                </a:solidFill>
                <a:latin typeface="Playfair Display 2 Ultra-Bold"/>
              </a:rPr>
              <a:t>Chronic diseases -</a:t>
            </a:r>
            <a:r>
              <a:rPr lang="en-US" sz="6000" spc="-252" dirty="0">
                <a:solidFill>
                  <a:srgbClr val="000000"/>
                </a:solidFill>
                <a:latin typeface="Playfair Display 2"/>
              </a:rPr>
              <a:t>KIDNEY</a:t>
            </a:r>
          </a:p>
        </p:txBody>
      </p:sp>
      <p:sp>
        <p:nvSpPr>
          <p:cNvPr id="5" name="TextBox 5"/>
          <p:cNvSpPr txBox="1"/>
          <p:nvPr/>
        </p:nvSpPr>
        <p:spPr>
          <a:xfrm>
            <a:off x="152934" y="1592267"/>
            <a:ext cx="9146525" cy="3330702"/>
          </a:xfrm>
          <a:prstGeom prst="rect">
            <a:avLst/>
          </a:prstGeom>
        </p:spPr>
        <p:txBody>
          <a:bodyPr lIns="0" tIns="0" rIns="0" bIns="0" rtlCol="0" anchor="t">
            <a:spAutoFit/>
          </a:bodyPr>
          <a:lstStyle/>
          <a:p>
            <a:pPr>
              <a:lnSpc>
                <a:spcPts val="3888"/>
              </a:lnSpc>
            </a:pPr>
            <a:r>
              <a:rPr lang="en-US" sz="2400" dirty="0">
                <a:solidFill>
                  <a:srgbClr val="000000"/>
                </a:solidFill>
                <a:latin typeface="Muli Bold"/>
              </a:rPr>
              <a:t>Model selection: </a:t>
            </a:r>
          </a:p>
          <a:p>
            <a:pPr marL="431799" lvl="1" indent="-215899">
              <a:lnSpc>
                <a:spcPts val="3239"/>
              </a:lnSpc>
              <a:buFont typeface="Arial"/>
              <a:buChar char="•"/>
            </a:pPr>
            <a:r>
              <a:rPr lang="en-US" sz="1999" dirty="0">
                <a:solidFill>
                  <a:srgbClr val="BD2934"/>
                </a:solidFill>
                <a:latin typeface="Muli Bold"/>
              </a:rPr>
              <a:t>Gradient Boosting (GB), </a:t>
            </a:r>
            <a:r>
              <a:rPr lang="en-US" sz="1999" dirty="0" err="1">
                <a:solidFill>
                  <a:srgbClr val="BD2934"/>
                </a:solidFill>
                <a:latin typeface="Muli Bold"/>
              </a:rPr>
              <a:t>XGBoost</a:t>
            </a:r>
            <a:r>
              <a:rPr lang="en-US" sz="1999" dirty="0">
                <a:solidFill>
                  <a:srgbClr val="BD2934"/>
                </a:solidFill>
                <a:latin typeface="Muli Bold"/>
              </a:rPr>
              <a:t>, Stochastic gradient boosting (SGB):</a:t>
            </a:r>
            <a:r>
              <a:rPr lang="en-US" sz="1999" dirty="0">
                <a:solidFill>
                  <a:srgbClr val="000000"/>
                </a:solidFill>
                <a:latin typeface="Muli"/>
              </a:rPr>
              <a:t> Powerful for complex, non-linear relationships: Can capture intricate interactions between features that might influence kidney disease development.</a:t>
            </a:r>
          </a:p>
          <a:p>
            <a:pPr marL="431799" lvl="1" indent="-215899">
              <a:lnSpc>
                <a:spcPts val="3239"/>
              </a:lnSpc>
              <a:buFont typeface="Arial"/>
              <a:buChar char="•"/>
            </a:pPr>
            <a:r>
              <a:rPr lang="en-US" sz="1999" dirty="0">
                <a:solidFill>
                  <a:srgbClr val="BD2934"/>
                </a:solidFill>
                <a:latin typeface="Muli Bold"/>
              </a:rPr>
              <a:t>K-Nearest Neighbors (KNN):</a:t>
            </a:r>
            <a:r>
              <a:rPr lang="en-US" sz="1999" dirty="0">
                <a:solidFill>
                  <a:srgbClr val="FF68D4"/>
                </a:solidFill>
                <a:latin typeface="Muli"/>
              </a:rPr>
              <a:t> </a:t>
            </a:r>
            <a:r>
              <a:rPr lang="en-US" sz="1999" dirty="0">
                <a:solidFill>
                  <a:srgbClr val="000000"/>
                </a:solidFill>
                <a:latin typeface="Muli"/>
              </a:rPr>
              <a:t>a user-friendly choice for high-dimensional kidney disease prediction due to its minimal parameter tuning and ability to handle datasets with many features.</a:t>
            </a:r>
          </a:p>
        </p:txBody>
      </p:sp>
      <p:sp>
        <p:nvSpPr>
          <p:cNvPr id="6" name="TextBox 6"/>
          <p:cNvSpPr txBox="1"/>
          <p:nvPr/>
        </p:nvSpPr>
        <p:spPr>
          <a:xfrm>
            <a:off x="9982200" y="2420498"/>
            <a:ext cx="7889415" cy="1282827"/>
          </a:xfrm>
          <a:prstGeom prst="rect">
            <a:avLst/>
          </a:prstGeom>
        </p:spPr>
        <p:txBody>
          <a:bodyPr lIns="0" tIns="0" rIns="0" bIns="0" rtlCol="0" anchor="t">
            <a:spAutoFit/>
          </a:bodyPr>
          <a:lstStyle/>
          <a:p>
            <a:pPr>
              <a:lnSpc>
                <a:spcPts val="3888"/>
              </a:lnSpc>
            </a:pPr>
            <a:r>
              <a:rPr lang="en-US" sz="2400" dirty="0">
                <a:solidFill>
                  <a:srgbClr val="000000"/>
                </a:solidFill>
                <a:latin typeface="Muli Bold"/>
              </a:rPr>
              <a:t>Preprocessing </a:t>
            </a:r>
          </a:p>
          <a:p>
            <a:pPr>
              <a:lnSpc>
                <a:spcPts val="3240"/>
              </a:lnSpc>
            </a:pPr>
            <a:r>
              <a:rPr lang="en-US" sz="2000" dirty="0">
                <a:solidFill>
                  <a:srgbClr val="BD2934"/>
                </a:solidFill>
                <a:latin typeface="Muli Bold"/>
              </a:rPr>
              <a:t>Label Encoder</a:t>
            </a:r>
            <a:r>
              <a:rPr lang="en-US" sz="2000" dirty="0">
                <a:solidFill>
                  <a:srgbClr val="000000"/>
                </a:solidFill>
                <a:latin typeface="Muli"/>
              </a:rPr>
              <a:t> is used transforming categorical data into numerical labels for machine learning algorithms.</a:t>
            </a:r>
          </a:p>
        </p:txBody>
      </p:sp>
      <p:grpSp>
        <p:nvGrpSpPr>
          <p:cNvPr id="7" name="Group 7"/>
          <p:cNvGrpSpPr/>
          <p:nvPr/>
        </p:nvGrpSpPr>
        <p:grpSpPr>
          <a:xfrm>
            <a:off x="10363200" y="7783789"/>
            <a:ext cx="7840444" cy="2249505"/>
            <a:chOff x="0" y="0"/>
            <a:chExt cx="11464680" cy="2999339"/>
          </a:xfrm>
        </p:grpSpPr>
        <p:sp>
          <p:nvSpPr>
            <p:cNvPr id="8" name="TextBox 8"/>
            <p:cNvSpPr txBox="1"/>
            <p:nvPr/>
          </p:nvSpPr>
          <p:spPr>
            <a:xfrm>
              <a:off x="0" y="0"/>
              <a:ext cx="11464680" cy="482600"/>
            </a:xfrm>
            <a:prstGeom prst="rect">
              <a:avLst/>
            </a:prstGeom>
          </p:spPr>
          <p:txBody>
            <a:bodyPr lIns="0" tIns="0" rIns="0" bIns="0" rtlCol="0" anchor="t">
              <a:spAutoFit/>
            </a:bodyPr>
            <a:lstStyle/>
            <a:p>
              <a:pPr marL="0" lvl="0" indent="0">
                <a:lnSpc>
                  <a:spcPts val="2879"/>
                </a:lnSpc>
                <a:spcBef>
                  <a:spcPct val="0"/>
                </a:spcBef>
              </a:pPr>
              <a:r>
                <a:rPr lang="en-US" sz="2400">
                  <a:solidFill>
                    <a:srgbClr val="000000"/>
                  </a:solidFill>
                  <a:latin typeface="Muli Bold"/>
                </a:rPr>
                <a:t>Summary</a:t>
              </a:r>
            </a:p>
          </p:txBody>
        </p:sp>
        <p:sp>
          <p:nvSpPr>
            <p:cNvPr id="9" name="TextBox 9"/>
            <p:cNvSpPr txBox="1"/>
            <p:nvPr/>
          </p:nvSpPr>
          <p:spPr>
            <a:xfrm>
              <a:off x="0" y="669948"/>
              <a:ext cx="11464680" cy="2329392"/>
            </a:xfrm>
            <a:prstGeom prst="rect">
              <a:avLst/>
            </a:prstGeom>
          </p:spPr>
          <p:txBody>
            <a:bodyPr lIns="0" tIns="0" rIns="0" bIns="0" rtlCol="0" anchor="t">
              <a:spAutoFit/>
            </a:bodyPr>
            <a:lstStyle/>
            <a:p>
              <a:pPr>
                <a:lnSpc>
                  <a:spcPts val="2800"/>
                </a:lnSpc>
              </a:pPr>
              <a:r>
                <a:rPr lang="en-US" sz="2000" dirty="0">
                  <a:solidFill>
                    <a:srgbClr val="000000"/>
                  </a:solidFill>
                  <a:latin typeface="Muli"/>
                </a:rPr>
                <a:t>Aside from KNN, most models excelled in kidney disease detection, achieving accuracy above </a:t>
              </a:r>
              <a:r>
                <a:rPr lang="en-US" sz="2000" dirty="0">
                  <a:solidFill>
                    <a:srgbClr val="BD2934"/>
                  </a:solidFill>
                  <a:latin typeface="Muli Bold"/>
                </a:rPr>
                <a:t>95%</a:t>
              </a:r>
              <a:r>
                <a:rPr lang="en-US" sz="2000" dirty="0">
                  <a:solidFill>
                    <a:srgbClr val="000000"/>
                  </a:solidFill>
                  <a:latin typeface="Muli"/>
                </a:rPr>
                <a:t>. Analyzing </a:t>
              </a:r>
              <a:r>
                <a:rPr lang="en-US" sz="2000" dirty="0">
                  <a:solidFill>
                    <a:srgbClr val="BD2934"/>
                  </a:solidFill>
                  <a:latin typeface="Muli Bold"/>
                </a:rPr>
                <a:t>precision, recall, and F1-score (all exceeding 90%),</a:t>
              </a:r>
              <a:r>
                <a:rPr lang="en-US" sz="2000" dirty="0">
                  <a:solidFill>
                    <a:srgbClr val="000000"/>
                  </a:solidFill>
                  <a:latin typeface="Muli"/>
                </a:rPr>
                <a:t> we see strong performance in identifying healthy individuals. This suggests the models correctly classified a high percentage of healthy cases.</a:t>
              </a:r>
            </a:p>
          </p:txBody>
        </p:sp>
      </p:grpSp>
      <p:sp>
        <p:nvSpPr>
          <p:cNvPr id="10" name="Freeform 10"/>
          <p:cNvSpPr/>
          <p:nvPr/>
        </p:nvSpPr>
        <p:spPr>
          <a:xfrm>
            <a:off x="11811000" y="3955808"/>
            <a:ext cx="5943600" cy="3910694"/>
          </a:xfrm>
          <a:custGeom>
            <a:avLst/>
            <a:gdLst/>
            <a:ahLst/>
            <a:cxnLst/>
            <a:rect l="l" t="t" r="r" b="b"/>
            <a:pathLst>
              <a:path w="4435419" h="2811739">
                <a:moveTo>
                  <a:pt x="0" y="0"/>
                </a:moveTo>
                <a:lnTo>
                  <a:pt x="4435419" y="0"/>
                </a:lnTo>
                <a:lnTo>
                  <a:pt x="4435419" y="2811739"/>
                </a:lnTo>
                <a:lnTo>
                  <a:pt x="0" y="2811739"/>
                </a:lnTo>
                <a:lnTo>
                  <a:pt x="0" y="0"/>
                </a:lnTo>
                <a:close/>
              </a:path>
            </a:pathLst>
          </a:custGeom>
          <a:blipFill>
            <a:blip r:embed="rId5"/>
            <a:stretch>
              <a:fillRect/>
            </a:stretch>
          </a:blipFill>
        </p:spPr>
        <p:txBody>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75189" y="5470808"/>
            <a:ext cx="7712811" cy="4662910"/>
            <a:chOff x="0" y="0"/>
            <a:chExt cx="3282950" cy="1984763"/>
          </a:xfrm>
        </p:grpSpPr>
        <p:sp>
          <p:nvSpPr>
            <p:cNvPr id="3" name="Freeform 3"/>
            <p:cNvSpPr/>
            <p:nvPr/>
          </p:nvSpPr>
          <p:spPr>
            <a:xfrm>
              <a:off x="0" y="0"/>
              <a:ext cx="3282950" cy="1984763"/>
            </a:xfrm>
            <a:custGeom>
              <a:avLst/>
              <a:gdLst/>
              <a:ahLst/>
              <a:cxnLst/>
              <a:rect l="l" t="t" r="r" b="b"/>
              <a:pathLst>
                <a:path w="3282950" h="1984763">
                  <a:moveTo>
                    <a:pt x="0" y="0"/>
                  </a:moveTo>
                  <a:lnTo>
                    <a:pt x="2532380" y="0"/>
                  </a:lnTo>
                  <a:cubicBezTo>
                    <a:pt x="2946400" y="0"/>
                    <a:pt x="3282950" y="203467"/>
                    <a:pt x="3282950" y="453770"/>
                  </a:cubicBezTo>
                  <a:lnTo>
                    <a:pt x="3282950" y="1984763"/>
                  </a:lnTo>
                  <a:lnTo>
                    <a:pt x="0" y="1984763"/>
                  </a:lnTo>
                  <a:lnTo>
                    <a:pt x="0" y="0"/>
                  </a:lnTo>
                  <a:close/>
                </a:path>
              </a:pathLst>
            </a:custGeom>
            <a:blipFill>
              <a:blip r:embed="rId2"/>
              <a:stretch>
                <a:fillRect t="-8754" b="-8754"/>
              </a:stretch>
            </a:blipFill>
          </p:spPr>
        </p:sp>
      </p:grpSp>
      <p:sp>
        <p:nvSpPr>
          <p:cNvPr id="4" name="Freeform 4"/>
          <p:cNvSpPr/>
          <p:nvPr/>
        </p:nvSpPr>
        <p:spPr>
          <a:xfrm>
            <a:off x="-3853757" y="-9315635"/>
            <a:ext cx="10756437" cy="10736880"/>
          </a:xfrm>
          <a:custGeom>
            <a:avLst/>
            <a:gdLst/>
            <a:ahLst/>
            <a:cxnLst/>
            <a:rect l="l" t="t" r="r" b="b"/>
            <a:pathLst>
              <a:path w="10756437" h="10736880">
                <a:moveTo>
                  <a:pt x="0" y="0"/>
                </a:moveTo>
                <a:lnTo>
                  <a:pt x="10756437" y="0"/>
                </a:lnTo>
                <a:lnTo>
                  <a:pt x="10756437" y="10736880"/>
                </a:lnTo>
                <a:lnTo>
                  <a:pt x="0" y="10736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805364" y="153281"/>
            <a:ext cx="6579252" cy="5206190"/>
          </a:xfrm>
          <a:custGeom>
            <a:avLst/>
            <a:gdLst/>
            <a:ahLst/>
            <a:cxnLst/>
            <a:rect l="l" t="t" r="r" b="b"/>
            <a:pathLst>
              <a:path w="6579252" h="5206190">
                <a:moveTo>
                  <a:pt x="0" y="0"/>
                </a:moveTo>
                <a:lnTo>
                  <a:pt x="6579251" y="0"/>
                </a:lnTo>
                <a:lnTo>
                  <a:pt x="6579251" y="5206191"/>
                </a:lnTo>
                <a:lnTo>
                  <a:pt x="0" y="5206191"/>
                </a:lnTo>
                <a:lnTo>
                  <a:pt x="0" y="0"/>
                </a:lnTo>
                <a:close/>
              </a:path>
            </a:pathLst>
          </a:custGeom>
          <a:blipFill>
            <a:blip r:embed="rId5"/>
            <a:stretch>
              <a:fillRect/>
            </a:stretch>
          </a:blipFill>
        </p:spPr>
      </p:sp>
      <p:sp>
        <p:nvSpPr>
          <p:cNvPr id="6" name="TextBox 6"/>
          <p:cNvSpPr txBox="1"/>
          <p:nvPr/>
        </p:nvSpPr>
        <p:spPr>
          <a:xfrm>
            <a:off x="295519" y="1956277"/>
            <a:ext cx="9776664" cy="800100"/>
          </a:xfrm>
          <a:prstGeom prst="rect">
            <a:avLst/>
          </a:prstGeom>
        </p:spPr>
        <p:txBody>
          <a:bodyPr lIns="0" tIns="0" rIns="0" bIns="0" rtlCol="0" anchor="t">
            <a:spAutoFit/>
          </a:bodyPr>
          <a:lstStyle/>
          <a:p>
            <a:pPr marL="0" lvl="0" indent="0">
              <a:lnSpc>
                <a:spcPts val="6000"/>
              </a:lnSpc>
            </a:pPr>
            <a:r>
              <a:rPr lang="en-US" sz="6000" spc="-252">
                <a:solidFill>
                  <a:srgbClr val="000000"/>
                </a:solidFill>
                <a:latin typeface="Playfair Display 2 Ultra-Bold"/>
              </a:rPr>
              <a:t>Chronic diseases - </a:t>
            </a:r>
            <a:r>
              <a:rPr lang="en-US" sz="6000" spc="-252">
                <a:solidFill>
                  <a:srgbClr val="000000"/>
                </a:solidFill>
                <a:latin typeface="Playfair Display 2"/>
              </a:rPr>
              <a:t>HEART</a:t>
            </a:r>
          </a:p>
        </p:txBody>
      </p:sp>
      <p:sp>
        <p:nvSpPr>
          <p:cNvPr id="7" name="TextBox 7"/>
          <p:cNvSpPr txBox="1"/>
          <p:nvPr/>
        </p:nvSpPr>
        <p:spPr>
          <a:xfrm>
            <a:off x="45507" y="3553044"/>
            <a:ext cx="10276689" cy="3740277"/>
          </a:xfrm>
          <a:prstGeom prst="rect">
            <a:avLst/>
          </a:prstGeom>
        </p:spPr>
        <p:txBody>
          <a:bodyPr lIns="0" tIns="0" rIns="0" bIns="0" rtlCol="0" anchor="t">
            <a:spAutoFit/>
          </a:bodyPr>
          <a:lstStyle/>
          <a:p>
            <a:pPr>
              <a:lnSpc>
                <a:spcPts val="3888"/>
              </a:lnSpc>
            </a:pPr>
            <a:r>
              <a:rPr lang="en-US" sz="2400">
                <a:solidFill>
                  <a:srgbClr val="000000"/>
                </a:solidFill>
                <a:latin typeface="Muli Bold"/>
              </a:rPr>
              <a:t>Model selection: </a:t>
            </a:r>
          </a:p>
          <a:p>
            <a:pPr marL="431799" lvl="1" indent="-215899">
              <a:lnSpc>
                <a:spcPts val="3239"/>
              </a:lnSpc>
              <a:buFont typeface="Arial"/>
              <a:buChar char="•"/>
            </a:pPr>
            <a:r>
              <a:rPr lang="en-US" sz="1999">
                <a:solidFill>
                  <a:srgbClr val="BD2934"/>
                </a:solidFill>
                <a:latin typeface="Muli Bold"/>
              </a:rPr>
              <a:t>Logistic Regression (LR)</a:t>
            </a:r>
          </a:p>
          <a:p>
            <a:pPr marL="431799" lvl="1" indent="-215899">
              <a:lnSpc>
                <a:spcPts val="3239"/>
              </a:lnSpc>
              <a:buFont typeface="Arial"/>
              <a:buChar char="•"/>
            </a:pPr>
            <a:r>
              <a:rPr lang="en-US" sz="1999">
                <a:solidFill>
                  <a:srgbClr val="BD2934"/>
                </a:solidFill>
                <a:latin typeface="Muli Bold"/>
              </a:rPr>
              <a:t>Naive Bayes</a:t>
            </a:r>
            <a:r>
              <a:rPr lang="en-US" sz="1999">
                <a:solidFill>
                  <a:srgbClr val="BB0787"/>
                </a:solidFill>
                <a:latin typeface="Muli"/>
              </a:rPr>
              <a:t>:</a:t>
            </a:r>
            <a:r>
              <a:rPr lang="en-US" sz="1999">
                <a:solidFill>
                  <a:srgbClr val="000000"/>
                </a:solidFill>
                <a:latin typeface="Muli"/>
              </a:rPr>
              <a:t> Simple and efficient, works well with high-dimensional data (many features).</a:t>
            </a:r>
          </a:p>
          <a:p>
            <a:pPr marL="431799" lvl="1" indent="-215899">
              <a:lnSpc>
                <a:spcPts val="3239"/>
              </a:lnSpc>
              <a:buFont typeface="Arial"/>
              <a:buChar char="•"/>
            </a:pPr>
            <a:r>
              <a:rPr lang="en-US" sz="1999">
                <a:solidFill>
                  <a:srgbClr val="BD2934"/>
                </a:solidFill>
                <a:latin typeface="Muli Bold"/>
              </a:rPr>
              <a:t>Linear Discrimination Analysis (LDA):</a:t>
            </a:r>
            <a:r>
              <a:rPr lang="en-US" sz="1999">
                <a:solidFill>
                  <a:srgbClr val="BB0787"/>
                </a:solidFill>
                <a:latin typeface="Muli"/>
              </a:rPr>
              <a:t> </a:t>
            </a:r>
            <a:r>
              <a:rPr lang="en-US" sz="1999">
                <a:solidFill>
                  <a:srgbClr val="000000"/>
                </a:solidFill>
                <a:latin typeface="Muli"/>
              </a:rPr>
              <a:t>Effective for well-separated classes in data, good interpretability.</a:t>
            </a:r>
          </a:p>
          <a:p>
            <a:pPr marL="431799" lvl="1" indent="-215899">
              <a:lnSpc>
                <a:spcPts val="3239"/>
              </a:lnSpc>
              <a:buFont typeface="Arial"/>
              <a:buChar char="•"/>
            </a:pPr>
            <a:r>
              <a:rPr lang="en-US" sz="1999">
                <a:solidFill>
                  <a:srgbClr val="BD2934"/>
                </a:solidFill>
                <a:latin typeface="Muli Bold"/>
              </a:rPr>
              <a:t>Quadratic Discrimination Analysis (QDA):</a:t>
            </a:r>
            <a:r>
              <a:rPr lang="en-US" sz="1999">
                <a:solidFill>
                  <a:srgbClr val="BB0787"/>
                </a:solidFill>
                <a:latin typeface="Muli"/>
              </a:rPr>
              <a:t> </a:t>
            </a:r>
            <a:r>
              <a:rPr lang="en-US" sz="1999">
                <a:solidFill>
                  <a:srgbClr val="000000"/>
                </a:solidFill>
                <a:latin typeface="Muli"/>
              </a:rPr>
              <a:t>Can capture non-linear relationships between features and heart disease, potentially more accurate than LDA for complex data.</a:t>
            </a:r>
          </a:p>
        </p:txBody>
      </p:sp>
      <p:sp>
        <p:nvSpPr>
          <p:cNvPr id="8" name="TextBox 8"/>
          <p:cNvSpPr txBox="1"/>
          <p:nvPr/>
        </p:nvSpPr>
        <p:spPr>
          <a:xfrm>
            <a:off x="295519" y="8093422"/>
            <a:ext cx="10509844" cy="1282827"/>
          </a:xfrm>
          <a:prstGeom prst="rect">
            <a:avLst/>
          </a:prstGeom>
        </p:spPr>
        <p:txBody>
          <a:bodyPr lIns="0" tIns="0" rIns="0" bIns="0" rtlCol="0" anchor="t">
            <a:spAutoFit/>
          </a:bodyPr>
          <a:lstStyle/>
          <a:p>
            <a:pPr>
              <a:lnSpc>
                <a:spcPts val="3888"/>
              </a:lnSpc>
            </a:pPr>
            <a:r>
              <a:rPr lang="en-US" sz="2400">
                <a:solidFill>
                  <a:srgbClr val="000000"/>
                </a:solidFill>
                <a:latin typeface="Muli Bold"/>
              </a:rPr>
              <a:t>Preprocessing </a:t>
            </a:r>
          </a:p>
          <a:p>
            <a:pPr>
              <a:lnSpc>
                <a:spcPts val="3240"/>
              </a:lnSpc>
            </a:pPr>
            <a:r>
              <a:rPr lang="en-US" sz="2000">
                <a:solidFill>
                  <a:srgbClr val="BD2934"/>
                </a:solidFill>
                <a:latin typeface="Muli Bold"/>
              </a:rPr>
              <a:t>Label Encoder</a:t>
            </a:r>
            <a:r>
              <a:rPr lang="en-US" sz="2000">
                <a:solidFill>
                  <a:srgbClr val="000000"/>
                </a:solidFill>
                <a:latin typeface="Muli"/>
              </a:rPr>
              <a:t> is used transforming categorical data into numerical labels for machine learning algorithms.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01620" y="5257900"/>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281" y="113548"/>
            <a:ext cx="10515815" cy="9950014"/>
          </a:xfrm>
          <a:custGeom>
            <a:avLst/>
            <a:gdLst/>
            <a:ahLst/>
            <a:cxnLst/>
            <a:rect l="l" t="t" r="r" b="b"/>
            <a:pathLst>
              <a:path w="10515815" h="9950014">
                <a:moveTo>
                  <a:pt x="0" y="0"/>
                </a:moveTo>
                <a:lnTo>
                  <a:pt x="10515815" y="0"/>
                </a:lnTo>
                <a:lnTo>
                  <a:pt x="10515815" y="9950013"/>
                </a:lnTo>
                <a:lnTo>
                  <a:pt x="0" y="9950013"/>
                </a:lnTo>
                <a:lnTo>
                  <a:pt x="0" y="0"/>
                </a:lnTo>
                <a:close/>
              </a:path>
            </a:pathLst>
          </a:custGeom>
          <a:blipFill>
            <a:blip r:embed="rId4"/>
            <a:stretch>
              <a:fillRect/>
            </a:stretch>
          </a:blipFill>
        </p:spPr>
      </p:sp>
      <p:graphicFrame>
        <p:nvGraphicFramePr>
          <p:cNvPr id="4" name="Table 4"/>
          <p:cNvGraphicFramePr>
            <a:graphicFrameLocks noGrp="1"/>
          </p:cNvGraphicFramePr>
          <p:nvPr/>
        </p:nvGraphicFramePr>
        <p:xfrm>
          <a:off x="9811591" y="2240066"/>
          <a:ext cx="7602066" cy="3257550"/>
        </p:xfrm>
        <a:graphic>
          <a:graphicData uri="http://schemas.openxmlformats.org/drawingml/2006/table">
            <a:tbl>
              <a:tblPr/>
              <a:tblGrid>
                <a:gridCol w="2597234">
                  <a:extLst>
                    <a:ext uri="{9D8B030D-6E8A-4147-A177-3AD203B41FA5}">
                      <a16:colId xmlns:a16="http://schemas.microsoft.com/office/drawing/2014/main" val="20000"/>
                    </a:ext>
                  </a:extLst>
                </a:gridCol>
                <a:gridCol w="1370943">
                  <a:extLst>
                    <a:ext uri="{9D8B030D-6E8A-4147-A177-3AD203B41FA5}">
                      <a16:colId xmlns:a16="http://schemas.microsoft.com/office/drawing/2014/main" val="20001"/>
                    </a:ext>
                  </a:extLst>
                </a:gridCol>
                <a:gridCol w="985181">
                  <a:extLst>
                    <a:ext uri="{9D8B030D-6E8A-4147-A177-3AD203B41FA5}">
                      <a16:colId xmlns:a16="http://schemas.microsoft.com/office/drawing/2014/main" val="20002"/>
                    </a:ext>
                  </a:extLst>
                </a:gridCol>
                <a:gridCol w="1350054">
                  <a:extLst>
                    <a:ext uri="{9D8B030D-6E8A-4147-A177-3AD203B41FA5}">
                      <a16:colId xmlns:a16="http://schemas.microsoft.com/office/drawing/2014/main" val="20003"/>
                    </a:ext>
                  </a:extLst>
                </a:gridCol>
                <a:gridCol w="1298654">
                  <a:extLst>
                    <a:ext uri="{9D8B030D-6E8A-4147-A177-3AD203B41FA5}">
                      <a16:colId xmlns:a16="http://schemas.microsoft.com/office/drawing/2014/main" val="20004"/>
                    </a:ext>
                  </a:extLst>
                </a:gridCol>
              </a:tblGrid>
              <a:tr h="651510">
                <a:tc>
                  <a:txBody>
                    <a:bodyPr/>
                    <a:lstStyle/>
                    <a:p>
                      <a:pPr algn="l">
                        <a:lnSpc>
                          <a:spcPts val="2800"/>
                        </a:lnSpc>
                        <a:defRPr/>
                      </a:pP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Muli Bold"/>
                        </a:rPr>
                        <a:t>Accuracy</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Muli Bold"/>
                        </a:rPr>
                        <a:t>Recall</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Muli Bold"/>
                        </a:rPr>
                        <a:t>Precision</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marL="0" lvl="0" indent="0" algn="l">
                        <a:lnSpc>
                          <a:spcPts val="2800"/>
                        </a:lnSpc>
                        <a:spcBef>
                          <a:spcPct val="0"/>
                        </a:spcBef>
                        <a:defRPr/>
                      </a:pPr>
                      <a:r>
                        <a:rPr lang="en-US" sz="2000">
                          <a:solidFill>
                            <a:srgbClr val="000000"/>
                          </a:solidFill>
                          <a:latin typeface="Muli Bold"/>
                        </a:rPr>
                        <a:t>F1 Score</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51510">
                <a:tc>
                  <a:txBody>
                    <a:bodyPr/>
                    <a:lstStyle/>
                    <a:p>
                      <a:pPr algn="l">
                        <a:lnSpc>
                          <a:spcPts val="2800"/>
                        </a:lnSpc>
                        <a:defRPr/>
                      </a:pPr>
                      <a:r>
                        <a:rPr lang="en-US" sz="2000">
                          <a:solidFill>
                            <a:srgbClr val="000000"/>
                          </a:solidFill>
                          <a:latin typeface="Muli Bold"/>
                        </a:rPr>
                        <a:t>Logistic Regression</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Bold"/>
                        </a:rPr>
                        <a:t>86%</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BF78FE"/>
                    </a:solidFill>
                  </a:tcPr>
                </a:tc>
                <a:tc>
                  <a:txBody>
                    <a:bodyPr/>
                    <a:lstStyle/>
                    <a:p>
                      <a:pPr algn="ctr">
                        <a:lnSpc>
                          <a:spcPts val="2800"/>
                        </a:lnSpc>
                        <a:defRPr/>
                      </a:pPr>
                      <a:r>
                        <a:rPr lang="en-US" sz="2000">
                          <a:solidFill>
                            <a:srgbClr val="000000"/>
                          </a:solidFill>
                          <a:latin typeface="Muli"/>
                        </a:rPr>
                        <a:t>0.91</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a:rPr>
                        <a:t>0.82</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a:rPr>
                        <a:t>0.86</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51510">
                <a:tc>
                  <a:txBody>
                    <a:bodyPr/>
                    <a:lstStyle/>
                    <a:p>
                      <a:pPr algn="l">
                        <a:lnSpc>
                          <a:spcPts val="2800"/>
                        </a:lnSpc>
                        <a:defRPr/>
                      </a:pPr>
                      <a:r>
                        <a:rPr lang="en-US" sz="2000">
                          <a:solidFill>
                            <a:srgbClr val="000000"/>
                          </a:solidFill>
                          <a:latin typeface="Muli Bold"/>
                        </a:rPr>
                        <a:t>Linear DA</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Bold"/>
                        </a:rPr>
                        <a:t>85%</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68D4"/>
                    </a:solidFill>
                  </a:tcPr>
                </a:tc>
                <a:tc>
                  <a:txBody>
                    <a:bodyPr/>
                    <a:lstStyle/>
                    <a:p>
                      <a:pPr algn="ctr">
                        <a:lnSpc>
                          <a:spcPts val="2800"/>
                        </a:lnSpc>
                        <a:defRPr/>
                      </a:pPr>
                      <a:r>
                        <a:rPr lang="en-US" sz="2000">
                          <a:solidFill>
                            <a:srgbClr val="000000"/>
                          </a:solidFill>
                          <a:latin typeface="Muli"/>
                        </a:rPr>
                        <a:t>0.89</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a:rPr>
                        <a:t>0.82</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a:rPr>
                        <a:t>0.85</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51510">
                <a:tc>
                  <a:txBody>
                    <a:bodyPr/>
                    <a:lstStyle/>
                    <a:p>
                      <a:pPr algn="l">
                        <a:lnSpc>
                          <a:spcPts val="2800"/>
                        </a:lnSpc>
                        <a:defRPr/>
                      </a:pPr>
                      <a:r>
                        <a:rPr lang="en-US" sz="2000">
                          <a:solidFill>
                            <a:srgbClr val="000000"/>
                          </a:solidFill>
                          <a:latin typeface="Muli Bold"/>
                        </a:rPr>
                        <a:t>Quadratic DA</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Bold"/>
                        </a:rPr>
                        <a:t>85%</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68D4"/>
                    </a:solidFill>
                  </a:tcPr>
                </a:tc>
                <a:tc>
                  <a:txBody>
                    <a:bodyPr/>
                    <a:lstStyle/>
                    <a:p>
                      <a:pPr algn="ctr">
                        <a:lnSpc>
                          <a:spcPts val="2800"/>
                        </a:lnSpc>
                        <a:defRPr/>
                      </a:pPr>
                      <a:r>
                        <a:rPr lang="en-US" sz="2000">
                          <a:solidFill>
                            <a:srgbClr val="000000"/>
                          </a:solidFill>
                          <a:latin typeface="Muli"/>
                        </a:rPr>
                        <a:t>0.83</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a:rPr>
                        <a:t>0.85</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a:rPr>
                        <a:t>0.84</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51510">
                <a:tc>
                  <a:txBody>
                    <a:bodyPr/>
                    <a:lstStyle/>
                    <a:p>
                      <a:pPr algn="l">
                        <a:lnSpc>
                          <a:spcPts val="2800"/>
                        </a:lnSpc>
                        <a:defRPr/>
                      </a:pPr>
                      <a:r>
                        <a:rPr lang="en-US" sz="2000">
                          <a:solidFill>
                            <a:srgbClr val="000000"/>
                          </a:solidFill>
                          <a:latin typeface="Muli Bold"/>
                        </a:rPr>
                        <a:t>Naive Bayes</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Bold"/>
                        </a:rPr>
                        <a:t>82%</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a:rPr>
                        <a:t>0.86</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a:rPr>
                        <a:t>0.79</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a:rPr>
                        <a:t>0.82</a:t>
                      </a:r>
                      <a:endParaRPr lang="en-US" sz="1100"/>
                    </a:p>
                  </a:txBody>
                  <a:tcPr marL="114300" marR="114300" marT="114300" marB="114300" anchor="ctr">
                    <a:lnL w="19050" cap="flat" cmpd="sng" algn="ctr">
                      <a:solidFill>
                        <a:srgbClr val="FF68D4"/>
                      </a:solidFill>
                      <a:prstDash val="solid"/>
                      <a:round/>
                      <a:headEnd type="none" w="med" len="med"/>
                      <a:tailEnd type="none" w="med" len="med"/>
                    </a:lnL>
                    <a:lnR w="19050" cap="flat" cmpd="sng" algn="ctr">
                      <a:solidFill>
                        <a:srgbClr val="FF68D4"/>
                      </a:solidFill>
                      <a:prstDash val="solid"/>
                      <a:round/>
                      <a:headEnd type="none" w="med" len="med"/>
                      <a:tailEnd type="none" w="med" len="med"/>
                    </a:lnR>
                    <a:lnT w="19050" cap="flat" cmpd="sng" algn="ctr">
                      <a:solidFill>
                        <a:srgbClr val="FF68D4"/>
                      </a:solidFill>
                      <a:prstDash val="solid"/>
                      <a:round/>
                      <a:headEnd type="none" w="med" len="med"/>
                      <a:tailEnd type="none" w="med" len="med"/>
                    </a:lnT>
                    <a:lnB w="1905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5" name="TextBox 5"/>
          <p:cNvSpPr txBox="1"/>
          <p:nvPr/>
        </p:nvSpPr>
        <p:spPr>
          <a:xfrm>
            <a:off x="7016967" y="113548"/>
            <a:ext cx="11051804" cy="1371600"/>
          </a:xfrm>
          <a:prstGeom prst="rect">
            <a:avLst/>
          </a:prstGeom>
        </p:spPr>
        <p:txBody>
          <a:bodyPr lIns="0" tIns="0" rIns="0" bIns="0" rtlCol="0" anchor="t">
            <a:spAutoFit/>
          </a:bodyPr>
          <a:lstStyle/>
          <a:p>
            <a:pPr algn="r">
              <a:lnSpc>
                <a:spcPts val="10800"/>
              </a:lnSpc>
            </a:pPr>
            <a:r>
              <a:rPr lang="en-US" sz="9000">
                <a:solidFill>
                  <a:srgbClr val="000000"/>
                </a:solidFill>
                <a:latin typeface="Playfair Display 1 Bold"/>
              </a:rPr>
              <a:t>Comparison Result</a:t>
            </a:r>
          </a:p>
        </p:txBody>
      </p:sp>
      <p:grpSp>
        <p:nvGrpSpPr>
          <p:cNvPr id="6" name="Group 6"/>
          <p:cNvGrpSpPr/>
          <p:nvPr/>
        </p:nvGrpSpPr>
        <p:grpSpPr>
          <a:xfrm>
            <a:off x="10426373" y="5927978"/>
            <a:ext cx="6987284" cy="3713408"/>
            <a:chOff x="0" y="0"/>
            <a:chExt cx="9316379" cy="4951210"/>
          </a:xfrm>
        </p:grpSpPr>
        <p:sp>
          <p:nvSpPr>
            <p:cNvPr id="7" name="TextBox 7"/>
            <p:cNvSpPr txBox="1"/>
            <p:nvPr/>
          </p:nvSpPr>
          <p:spPr>
            <a:xfrm>
              <a:off x="0" y="9525"/>
              <a:ext cx="9316379" cy="7905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000000"/>
                  </a:solidFill>
                  <a:latin typeface="Playfair Display 1 Bold"/>
                </a:rPr>
                <a:t>Summary</a:t>
              </a:r>
            </a:p>
          </p:txBody>
        </p:sp>
        <p:sp>
          <p:nvSpPr>
            <p:cNvPr id="8" name="TextBox 8"/>
            <p:cNvSpPr txBox="1"/>
            <p:nvPr/>
          </p:nvSpPr>
          <p:spPr>
            <a:xfrm>
              <a:off x="0" y="1212119"/>
              <a:ext cx="9316379" cy="3739092"/>
            </a:xfrm>
            <a:prstGeom prst="rect">
              <a:avLst/>
            </a:prstGeom>
          </p:spPr>
          <p:txBody>
            <a:bodyPr lIns="0" tIns="0" rIns="0" bIns="0" rtlCol="0" anchor="t">
              <a:spAutoFit/>
            </a:bodyPr>
            <a:lstStyle/>
            <a:p>
              <a:pPr>
                <a:lnSpc>
                  <a:spcPts val="2800"/>
                </a:lnSpc>
              </a:pPr>
              <a:r>
                <a:rPr lang="en-US" sz="2000">
                  <a:solidFill>
                    <a:srgbClr val="000000"/>
                  </a:solidFill>
                  <a:latin typeface="Muli"/>
                </a:rPr>
                <a:t>Excluding Naive Bayes, most models achieved high accuracy (</a:t>
              </a:r>
              <a:r>
                <a:rPr lang="en-US" sz="2000">
                  <a:solidFill>
                    <a:srgbClr val="BD2934"/>
                  </a:solidFill>
                  <a:latin typeface="Muli Bold"/>
                </a:rPr>
                <a:t>&gt;85%</a:t>
              </a:r>
              <a:r>
                <a:rPr lang="en-US" sz="2000">
                  <a:solidFill>
                    <a:srgbClr val="000000"/>
                  </a:solidFill>
                  <a:latin typeface="Muli"/>
                </a:rPr>
                <a:t>) in detecting heart disease using features like </a:t>
              </a:r>
              <a:r>
                <a:rPr lang="en-US" sz="2000">
                  <a:solidFill>
                    <a:srgbClr val="BD2934"/>
                  </a:solidFill>
                  <a:latin typeface="Muli Bold"/>
                </a:rPr>
                <a:t>chest pain type, major vessels involved, thalassemia, exercise with angina, max heart rate, and ST depression.</a:t>
              </a:r>
              <a:r>
                <a:rPr lang="en-US" sz="2000">
                  <a:solidFill>
                    <a:srgbClr val="000000"/>
                  </a:solidFill>
                  <a:latin typeface="Muli"/>
                </a:rPr>
                <a:t> Focusing on precision, Logistic Regression and Linear DA excelled with over 89% accuracy, indicating these models effectively ruled out heart disease in a significant portion of healthy cases.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3999" y="5937254"/>
            <a:ext cx="3935181" cy="3835396"/>
          </a:xfrm>
          <a:custGeom>
            <a:avLst/>
            <a:gdLst/>
            <a:ahLst/>
            <a:cxnLst/>
            <a:rect l="l" t="t" r="r" b="b"/>
            <a:pathLst>
              <a:path w="3871428" h="3887542">
                <a:moveTo>
                  <a:pt x="0" y="0"/>
                </a:moveTo>
                <a:lnTo>
                  <a:pt x="3871428" y="0"/>
                </a:lnTo>
                <a:lnTo>
                  <a:pt x="3871428" y="3887542"/>
                </a:lnTo>
                <a:lnTo>
                  <a:pt x="0" y="3887542"/>
                </a:lnTo>
                <a:lnTo>
                  <a:pt x="0" y="0"/>
                </a:lnTo>
                <a:close/>
              </a:path>
            </a:pathLst>
          </a:custGeom>
          <a:blipFill>
            <a:blip r:embed="rId2"/>
            <a:stretch>
              <a:fillRect/>
            </a:stretch>
          </a:blipFill>
        </p:spPr>
      </p:sp>
      <p:graphicFrame>
        <p:nvGraphicFramePr>
          <p:cNvPr id="3" name="Table 3"/>
          <p:cNvGraphicFramePr>
            <a:graphicFrameLocks noGrp="1"/>
          </p:cNvGraphicFramePr>
          <p:nvPr/>
        </p:nvGraphicFramePr>
        <p:xfrm>
          <a:off x="437510" y="7443546"/>
          <a:ext cx="7485366" cy="2381250"/>
        </p:xfrm>
        <a:graphic>
          <a:graphicData uri="http://schemas.openxmlformats.org/drawingml/2006/table">
            <a:tbl>
              <a:tblPr/>
              <a:tblGrid>
                <a:gridCol w="1881911">
                  <a:extLst>
                    <a:ext uri="{9D8B030D-6E8A-4147-A177-3AD203B41FA5}">
                      <a16:colId xmlns:a16="http://schemas.microsoft.com/office/drawing/2014/main" val="20000"/>
                    </a:ext>
                  </a:extLst>
                </a:gridCol>
                <a:gridCol w="1434339">
                  <a:extLst>
                    <a:ext uri="{9D8B030D-6E8A-4147-A177-3AD203B41FA5}">
                      <a16:colId xmlns:a16="http://schemas.microsoft.com/office/drawing/2014/main" val="20001"/>
                    </a:ext>
                  </a:extLst>
                </a:gridCol>
                <a:gridCol w="1086244">
                  <a:extLst>
                    <a:ext uri="{9D8B030D-6E8A-4147-A177-3AD203B41FA5}">
                      <a16:colId xmlns:a16="http://schemas.microsoft.com/office/drawing/2014/main" val="20002"/>
                    </a:ext>
                  </a:extLst>
                </a:gridCol>
                <a:gridCol w="1415491">
                  <a:extLst>
                    <a:ext uri="{9D8B030D-6E8A-4147-A177-3AD203B41FA5}">
                      <a16:colId xmlns:a16="http://schemas.microsoft.com/office/drawing/2014/main" val="20003"/>
                    </a:ext>
                  </a:extLst>
                </a:gridCol>
                <a:gridCol w="1667381">
                  <a:extLst>
                    <a:ext uri="{9D8B030D-6E8A-4147-A177-3AD203B41FA5}">
                      <a16:colId xmlns:a16="http://schemas.microsoft.com/office/drawing/2014/main" val="20004"/>
                    </a:ext>
                  </a:extLst>
                </a:gridCol>
              </a:tblGrid>
              <a:tr h="793750">
                <a:tc>
                  <a:txBody>
                    <a:bodyPr/>
                    <a:lstStyle/>
                    <a:p>
                      <a:pPr algn="ctr">
                        <a:lnSpc>
                          <a:spcPts val="252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Accuracy</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Recall</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Precision</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Bold"/>
                        </a:rPr>
                        <a:t>F1 score</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93750">
                <a:tc>
                  <a:txBody>
                    <a:bodyPr/>
                    <a:lstStyle/>
                    <a:p>
                      <a:pPr algn="ctr">
                        <a:lnSpc>
                          <a:spcPts val="2520"/>
                        </a:lnSpc>
                        <a:defRPr/>
                      </a:pPr>
                      <a:r>
                        <a:rPr lang="en-US" sz="1800">
                          <a:solidFill>
                            <a:srgbClr val="000000"/>
                          </a:solidFill>
                          <a:latin typeface="Muli Bold"/>
                        </a:rPr>
                        <a:t>Colon Cancer</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87.5%</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68D4"/>
                    </a:solidFill>
                  </a:tcPr>
                </a:tc>
                <a:tc>
                  <a:txBody>
                    <a:bodyPr/>
                    <a:lstStyle/>
                    <a:p>
                      <a:pPr algn="ctr">
                        <a:lnSpc>
                          <a:spcPts val="2520"/>
                        </a:lnSpc>
                        <a:defRPr/>
                      </a:pPr>
                      <a:r>
                        <a:rPr lang="en-US" sz="1800">
                          <a:solidFill>
                            <a:srgbClr val="000000"/>
                          </a:solidFill>
                          <a:latin typeface="Muli"/>
                        </a:rPr>
                        <a:t>1.0</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0.4167</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0.5880</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93750">
                <a:tc>
                  <a:txBody>
                    <a:bodyPr/>
                    <a:lstStyle/>
                    <a:p>
                      <a:pPr algn="ctr">
                        <a:lnSpc>
                          <a:spcPts val="2520"/>
                        </a:lnSpc>
                        <a:defRPr/>
                      </a:pPr>
                      <a:r>
                        <a:rPr lang="en-US" sz="1800">
                          <a:solidFill>
                            <a:srgbClr val="000000"/>
                          </a:solidFill>
                          <a:latin typeface="Muli Bold"/>
                        </a:rPr>
                        <a:t>Leukaemia</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85.71%</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68D4"/>
                    </a:solidFill>
                  </a:tcPr>
                </a:tc>
                <a:tc>
                  <a:txBody>
                    <a:bodyPr/>
                    <a:lstStyle/>
                    <a:p>
                      <a:pPr algn="ctr">
                        <a:lnSpc>
                          <a:spcPts val="2520"/>
                        </a:lnSpc>
                        <a:defRPr/>
                      </a:pPr>
                      <a:r>
                        <a:rPr lang="en-US" sz="1800">
                          <a:solidFill>
                            <a:srgbClr val="000000"/>
                          </a:solidFill>
                          <a:latin typeface="Muli"/>
                        </a:rPr>
                        <a:t>1.0</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0.33</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520"/>
                        </a:lnSpc>
                        <a:defRPr/>
                      </a:pPr>
                      <a:r>
                        <a:rPr lang="en-US" sz="1800">
                          <a:solidFill>
                            <a:srgbClr val="000000"/>
                          </a:solidFill>
                          <a:latin typeface="Muli"/>
                        </a:rPr>
                        <a:t>0.5</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4" name="Freeform 4"/>
          <p:cNvSpPr/>
          <p:nvPr/>
        </p:nvSpPr>
        <p:spPr>
          <a:xfrm>
            <a:off x="13948035" y="5744694"/>
            <a:ext cx="4092613" cy="4080102"/>
          </a:xfrm>
          <a:custGeom>
            <a:avLst/>
            <a:gdLst/>
            <a:ahLst/>
            <a:cxnLst/>
            <a:rect l="l" t="t" r="r" b="b"/>
            <a:pathLst>
              <a:path w="3935181" h="4080102">
                <a:moveTo>
                  <a:pt x="0" y="0"/>
                </a:moveTo>
                <a:lnTo>
                  <a:pt x="3935180" y="0"/>
                </a:lnTo>
                <a:lnTo>
                  <a:pt x="3935180" y="4080102"/>
                </a:lnTo>
                <a:lnTo>
                  <a:pt x="0" y="4080102"/>
                </a:lnTo>
                <a:lnTo>
                  <a:pt x="0" y="0"/>
                </a:lnTo>
                <a:close/>
              </a:path>
            </a:pathLst>
          </a:custGeom>
          <a:blipFill>
            <a:blip r:embed="rId3"/>
            <a:stretch>
              <a:fillRect/>
            </a:stretch>
          </a:blipFill>
        </p:spPr>
      </p:sp>
      <p:sp>
        <p:nvSpPr>
          <p:cNvPr id="5" name="Freeform 5"/>
          <p:cNvSpPr/>
          <p:nvPr/>
        </p:nvSpPr>
        <p:spPr>
          <a:xfrm>
            <a:off x="-4572000" y="-9291475"/>
            <a:ext cx="10756437" cy="10736880"/>
          </a:xfrm>
          <a:custGeom>
            <a:avLst/>
            <a:gdLst/>
            <a:ahLst/>
            <a:cxnLst/>
            <a:rect l="l" t="t" r="r" b="b"/>
            <a:pathLst>
              <a:path w="10756437" h="10736880">
                <a:moveTo>
                  <a:pt x="0" y="0"/>
                </a:moveTo>
                <a:lnTo>
                  <a:pt x="10756436" y="0"/>
                </a:lnTo>
                <a:lnTo>
                  <a:pt x="10756436" y="10736879"/>
                </a:lnTo>
                <a:lnTo>
                  <a:pt x="0" y="10736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763000" y="0"/>
            <a:ext cx="9313416" cy="4580986"/>
          </a:xfrm>
          <a:custGeom>
            <a:avLst/>
            <a:gdLst/>
            <a:ahLst/>
            <a:cxnLst/>
            <a:rect l="l" t="t" r="r" b="b"/>
            <a:pathLst>
              <a:path w="10365123" h="4580986">
                <a:moveTo>
                  <a:pt x="0" y="0"/>
                </a:moveTo>
                <a:lnTo>
                  <a:pt x="10365123" y="0"/>
                </a:lnTo>
                <a:lnTo>
                  <a:pt x="10365123" y="4580986"/>
                </a:lnTo>
                <a:lnTo>
                  <a:pt x="0" y="4580986"/>
                </a:lnTo>
                <a:lnTo>
                  <a:pt x="0" y="0"/>
                </a:lnTo>
                <a:close/>
              </a:path>
            </a:pathLst>
          </a:custGeom>
          <a:blipFill>
            <a:blip r:embed="rId6"/>
            <a:stretch>
              <a:fillRect/>
            </a:stretch>
          </a:blipFill>
        </p:spPr>
      </p:sp>
      <p:sp>
        <p:nvSpPr>
          <p:cNvPr id="7" name="TextBox 7"/>
          <p:cNvSpPr txBox="1"/>
          <p:nvPr/>
        </p:nvSpPr>
        <p:spPr>
          <a:xfrm>
            <a:off x="9038020" y="4070101"/>
            <a:ext cx="8896647" cy="1473200"/>
          </a:xfrm>
          <a:prstGeom prst="rect">
            <a:avLst/>
          </a:prstGeom>
        </p:spPr>
        <p:txBody>
          <a:bodyPr lIns="0" tIns="0" rIns="0" bIns="0" rtlCol="0" anchor="t">
            <a:spAutoFit/>
          </a:bodyPr>
          <a:lstStyle/>
          <a:p>
            <a:pPr>
              <a:lnSpc>
                <a:spcPts val="2800"/>
              </a:lnSpc>
            </a:pPr>
            <a:endParaRPr dirty="0"/>
          </a:p>
          <a:p>
            <a:pPr>
              <a:lnSpc>
                <a:spcPts val="3359"/>
              </a:lnSpc>
            </a:pPr>
            <a:r>
              <a:rPr lang="en-US" sz="2400" dirty="0">
                <a:solidFill>
                  <a:srgbClr val="000000"/>
                </a:solidFill>
                <a:latin typeface="Muli Bold"/>
              </a:rPr>
              <a:t>Summary</a:t>
            </a:r>
            <a:r>
              <a:rPr lang="en-US" sz="2400" dirty="0">
                <a:solidFill>
                  <a:srgbClr val="000000"/>
                </a:solidFill>
                <a:latin typeface="Muli"/>
              </a:rPr>
              <a:t> </a:t>
            </a:r>
          </a:p>
          <a:p>
            <a:pPr>
              <a:lnSpc>
                <a:spcPts val="2800"/>
              </a:lnSpc>
              <a:spcBef>
                <a:spcPct val="0"/>
              </a:spcBef>
            </a:pPr>
            <a:r>
              <a:rPr lang="en-US" sz="2000" dirty="0">
                <a:solidFill>
                  <a:srgbClr val="000000"/>
                </a:solidFill>
                <a:latin typeface="Muli"/>
              </a:rPr>
              <a:t>The accuracies of both cancers are more than </a:t>
            </a:r>
            <a:r>
              <a:rPr lang="en-US" sz="2000" dirty="0">
                <a:solidFill>
                  <a:srgbClr val="BD2934"/>
                </a:solidFill>
                <a:latin typeface="Muli Bold"/>
              </a:rPr>
              <a:t>85%, </a:t>
            </a:r>
            <a:r>
              <a:rPr lang="en-US" sz="2000" dirty="0">
                <a:solidFill>
                  <a:srgbClr val="000000"/>
                </a:solidFill>
                <a:latin typeface="Muli"/>
              </a:rPr>
              <a:t>which shows that the </a:t>
            </a:r>
            <a:r>
              <a:rPr lang="en-US" sz="2000" dirty="0" err="1">
                <a:solidFill>
                  <a:srgbClr val="000000"/>
                </a:solidFill>
                <a:latin typeface="Muli"/>
              </a:rPr>
              <a:t>EfficientNet</a:t>
            </a:r>
            <a:r>
              <a:rPr lang="en-US" sz="2000" dirty="0">
                <a:solidFill>
                  <a:srgbClr val="000000"/>
                </a:solidFill>
                <a:latin typeface="Muli"/>
              </a:rPr>
              <a:t> - B3 model is very apt for </a:t>
            </a:r>
            <a:r>
              <a:rPr lang="en-US" sz="2000" dirty="0" err="1">
                <a:solidFill>
                  <a:srgbClr val="000000"/>
                </a:solidFill>
                <a:latin typeface="Muli"/>
              </a:rPr>
              <a:t>analysing</a:t>
            </a:r>
            <a:r>
              <a:rPr lang="en-US" sz="2000" dirty="0">
                <a:solidFill>
                  <a:srgbClr val="000000"/>
                </a:solidFill>
                <a:latin typeface="Muli"/>
              </a:rPr>
              <a:t> image-based data.</a:t>
            </a:r>
          </a:p>
        </p:txBody>
      </p:sp>
      <p:sp>
        <p:nvSpPr>
          <p:cNvPr id="8" name="TextBox 8"/>
          <p:cNvSpPr txBox="1"/>
          <p:nvPr/>
        </p:nvSpPr>
        <p:spPr>
          <a:xfrm>
            <a:off x="285110" y="1474095"/>
            <a:ext cx="8477890" cy="1772280"/>
          </a:xfrm>
          <a:prstGeom prst="rect">
            <a:avLst/>
          </a:prstGeom>
        </p:spPr>
        <p:txBody>
          <a:bodyPr wrap="square" lIns="0" tIns="0" rIns="0" bIns="0" rtlCol="0" anchor="t">
            <a:spAutoFit/>
          </a:bodyPr>
          <a:lstStyle/>
          <a:p>
            <a:pPr>
              <a:lnSpc>
                <a:spcPts val="7200"/>
              </a:lnSpc>
            </a:pPr>
            <a:r>
              <a:rPr lang="en-US" sz="5400" dirty="0">
                <a:solidFill>
                  <a:srgbClr val="000000"/>
                </a:solidFill>
                <a:latin typeface="Playfair Display 1 Bold"/>
              </a:rPr>
              <a:t>Cancers - </a:t>
            </a:r>
            <a:r>
              <a:rPr lang="en-US" sz="5400" dirty="0">
                <a:solidFill>
                  <a:srgbClr val="000000"/>
                </a:solidFill>
                <a:latin typeface="Playfair Display 1"/>
              </a:rPr>
              <a:t>COLON CANCER &amp; LEUKAEMIA</a:t>
            </a:r>
          </a:p>
        </p:txBody>
      </p:sp>
      <p:grpSp>
        <p:nvGrpSpPr>
          <p:cNvPr id="9" name="Group 9"/>
          <p:cNvGrpSpPr/>
          <p:nvPr/>
        </p:nvGrpSpPr>
        <p:grpSpPr>
          <a:xfrm>
            <a:off x="455142" y="3771416"/>
            <a:ext cx="9039735" cy="2122487"/>
            <a:chOff x="0" y="0"/>
            <a:chExt cx="12052980" cy="2829983"/>
          </a:xfrm>
        </p:grpSpPr>
        <p:sp>
          <p:nvSpPr>
            <p:cNvPr id="10" name="TextBox 10"/>
            <p:cNvSpPr txBox="1"/>
            <p:nvPr/>
          </p:nvSpPr>
          <p:spPr>
            <a:xfrm>
              <a:off x="0" y="-47625"/>
              <a:ext cx="12052980" cy="525145"/>
            </a:xfrm>
            <a:prstGeom prst="rect">
              <a:avLst/>
            </a:prstGeom>
          </p:spPr>
          <p:txBody>
            <a:bodyPr lIns="0" tIns="0" rIns="0" bIns="0" rtlCol="0" anchor="t">
              <a:spAutoFit/>
            </a:bodyPr>
            <a:lstStyle/>
            <a:p>
              <a:pPr>
                <a:lnSpc>
                  <a:spcPts val="3359"/>
                </a:lnSpc>
              </a:pPr>
              <a:r>
                <a:rPr lang="en-US" sz="2400">
                  <a:solidFill>
                    <a:srgbClr val="000000"/>
                  </a:solidFill>
                  <a:latin typeface="Muli Bold"/>
                </a:rPr>
                <a:t>Model Selection</a:t>
              </a:r>
            </a:p>
          </p:txBody>
        </p:sp>
        <p:sp>
          <p:nvSpPr>
            <p:cNvPr id="11" name="TextBox 11"/>
            <p:cNvSpPr txBox="1"/>
            <p:nvPr/>
          </p:nvSpPr>
          <p:spPr>
            <a:xfrm>
              <a:off x="0" y="500592"/>
              <a:ext cx="10179226" cy="2329392"/>
            </a:xfrm>
            <a:prstGeom prst="rect">
              <a:avLst/>
            </a:prstGeom>
          </p:spPr>
          <p:txBody>
            <a:bodyPr lIns="0" tIns="0" rIns="0" bIns="0" rtlCol="0" anchor="t">
              <a:spAutoFit/>
            </a:bodyPr>
            <a:lstStyle/>
            <a:p>
              <a:pPr>
                <a:lnSpc>
                  <a:spcPts val="2800"/>
                </a:lnSpc>
                <a:spcBef>
                  <a:spcPct val="0"/>
                </a:spcBef>
              </a:pPr>
              <a:r>
                <a:rPr lang="en-US" sz="2000" dirty="0" err="1">
                  <a:solidFill>
                    <a:srgbClr val="BD2934"/>
                  </a:solidFill>
                  <a:latin typeface="Muli Bold"/>
                </a:rPr>
                <a:t>EfficientNet</a:t>
              </a:r>
              <a:r>
                <a:rPr lang="en-US" sz="2000" dirty="0">
                  <a:solidFill>
                    <a:srgbClr val="BD2934"/>
                  </a:solidFill>
                  <a:latin typeface="Muli Bold"/>
                </a:rPr>
                <a:t> - B3 </a:t>
              </a:r>
              <a:r>
                <a:rPr lang="en-US" sz="2000" dirty="0">
                  <a:solidFill>
                    <a:srgbClr val="000000"/>
                  </a:solidFill>
                  <a:latin typeface="Muli"/>
                </a:rPr>
                <a:t>is a convolutional neural network (CNN) built to train models on images, based on the concept called Compound Scaling. This concept addresses the tradeoff between three essential dimensions of a neural network: Width, Depth Resolution</a:t>
              </a:r>
            </a:p>
          </p:txBody>
        </p:sp>
      </p:grpSp>
      <p:sp>
        <p:nvSpPr>
          <p:cNvPr id="12" name="TextBox 12"/>
          <p:cNvSpPr txBox="1"/>
          <p:nvPr/>
        </p:nvSpPr>
        <p:spPr>
          <a:xfrm>
            <a:off x="9265574" y="9777171"/>
            <a:ext cx="3628281" cy="330603"/>
          </a:xfrm>
          <a:prstGeom prst="rect">
            <a:avLst/>
          </a:prstGeom>
        </p:spPr>
        <p:txBody>
          <a:bodyPr lIns="0" tIns="0" rIns="0" bIns="0" rtlCol="0" anchor="t">
            <a:spAutoFit/>
          </a:bodyPr>
          <a:lstStyle/>
          <a:p>
            <a:pPr algn="ctr">
              <a:lnSpc>
                <a:spcPts val="2800"/>
              </a:lnSpc>
              <a:spcBef>
                <a:spcPct val="0"/>
              </a:spcBef>
            </a:pPr>
            <a:r>
              <a:rPr lang="en-US" sz="1600" dirty="0">
                <a:solidFill>
                  <a:srgbClr val="000000"/>
                </a:solidFill>
                <a:latin typeface="Muli"/>
              </a:rPr>
              <a:t>Colon Cancer Confusion Matrix</a:t>
            </a:r>
          </a:p>
        </p:txBody>
      </p:sp>
      <p:sp>
        <p:nvSpPr>
          <p:cNvPr id="13" name="TextBox 13"/>
          <p:cNvSpPr txBox="1"/>
          <p:nvPr/>
        </p:nvSpPr>
        <p:spPr>
          <a:xfrm>
            <a:off x="14499129" y="9824796"/>
            <a:ext cx="3338661" cy="324512"/>
          </a:xfrm>
          <a:prstGeom prst="rect">
            <a:avLst/>
          </a:prstGeom>
        </p:spPr>
        <p:txBody>
          <a:bodyPr lIns="0" tIns="0" rIns="0" bIns="0" rtlCol="0" anchor="t">
            <a:spAutoFit/>
          </a:bodyPr>
          <a:lstStyle/>
          <a:p>
            <a:pPr algn="ctr">
              <a:lnSpc>
                <a:spcPts val="2800"/>
              </a:lnSpc>
              <a:spcBef>
                <a:spcPct val="0"/>
              </a:spcBef>
            </a:pPr>
            <a:r>
              <a:rPr lang="en-US" sz="1600" dirty="0">
                <a:solidFill>
                  <a:srgbClr val="000000"/>
                </a:solidFill>
                <a:latin typeface="Muli"/>
              </a:rPr>
              <a:t>Leukemia Confusion Matrix</a:t>
            </a:r>
          </a:p>
        </p:txBody>
      </p:sp>
      <p:sp>
        <p:nvSpPr>
          <p:cNvPr id="14" name="TextBox 14"/>
          <p:cNvSpPr txBox="1"/>
          <p:nvPr/>
        </p:nvSpPr>
        <p:spPr>
          <a:xfrm>
            <a:off x="385729" y="5922594"/>
            <a:ext cx="7889415" cy="1282827"/>
          </a:xfrm>
          <a:prstGeom prst="rect">
            <a:avLst/>
          </a:prstGeom>
        </p:spPr>
        <p:txBody>
          <a:bodyPr lIns="0" tIns="0" rIns="0" bIns="0" rtlCol="0" anchor="t">
            <a:spAutoFit/>
          </a:bodyPr>
          <a:lstStyle/>
          <a:p>
            <a:pPr>
              <a:lnSpc>
                <a:spcPts val="3888"/>
              </a:lnSpc>
            </a:pPr>
            <a:r>
              <a:rPr lang="en-US" sz="2400">
                <a:solidFill>
                  <a:srgbClr val="000000"/>
                </a:solidFill>
                <a:latin typeface="Muli Bold"/>
              </a:rPr>
              <a:t>Preprocessing </a:t>
            </a:r>
          </a:p>
          <a:p>
            <a:pPr>
              <a:lnSpc>
                <a:spcPts val="3240"/>
              </a:lnSpc>
            </a:pPr>
            <a:r>
              <a:rPr lang="en-US" sz="2000">
                <a:solidFill>
                  <a:srgbClr val="BD2934"/>
                </a:solidFill>
                <a:latin typeface="Muli Bold"/>
              </a:rPr>
              <a:t>Adamax</a:t>
            </a:r>
            <a:r>
              <a:rPr lang="en-US" sz="2000">
                <a:solidFill>
                  <a:srgbClr val="000000"/>
                </a:solidFill>
                <a:latin typeface="Muli"/>
              </a:rPr>
              <a:t> is used where the gradients have high variability or sparse features are involved.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2239</Words>
  <Application>Microsoft Office PowerPoint</Application>
  <PresentationFormat>Custom</PresentationFormat>
  <Paragraphs>219</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Muli Italics</vt:lpstr>
      <vt:lpstr>Muli Semi-Bold</vt:lpstr>
      <vt:lpstr>Playfair Display 2</vt:lpstr>
      <vt:lpstr>Muli Bold</vt:lpstr>
      <vt:lpstr>Playfair Display 2 Ultra-Bold</vt:lpstr>
      <vt:lpstr>Calibri</vt:lpstr>
      <vt:lpstr>Muli</vt:lpstr>
      <vt:lpstr>Playfair Display 1 Bold</vt:lpstr>
      <vt:lpstr>Playfair Display 1</vt:lpstr>
      <vt:lpstr>Arial</vt:lpstr>
      <vt:lpstr>Muli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Transformation in Healthcare</dc:title>
  <dc:creator>stebin</dc:creator>
  <cp:lastModifiedBy>Stebin Sebastian 1NH18IS140</cp:lastModifiedBy>
  <cp:revision>4</cp:revision>
  <dcterms:created xsi:type="dcterms:W3CDTF">2006-08-16T00:00:00Z</dcterms:created>
  <dcterms:modified xsi:type="dcterms:W3CDTF">2024-04-25T22:23:14Z</dcterms:modified>
  <dc:identifier>DAGDEcaF7EY</dc:identifier>
</cp:coreProperties>
</file>